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3"/>
  </p:notes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302" r:id="rId13"/>
    <p:sldId id="268" r:id="rId14"/>
    <p:sldId id="288" r:id="rId15"/>
    <p:sldId id="270" r:id="rId16"/>
    <p:sldId id="291" r:id="rId17"/>
    <p:sldId id="272" r:id="rId18"/>
    <p:sldId id="292" r:id="rId19"/>
    <p:sldId id="293" r:id="rId20"/>
    <p:sldId id="273" r:id="rId21"/>
    <p:sldId id="274" r:id="rId22"/>
    <p:sldId id="298" r:id="rId23"/>
    <p:sldId id="299" r:id="rId24"/>
    <p:sldId id="300" r:id="rId25"/>
    <p:sldId id="301" r:id="rId26"/>
    <p:sldId id="275" r:id="rId27"/>
    <p:sldId id="276" r:id="rId28"/>
    <p:sldId id="277" r:id="rId29"/>
    <p:sldId id="278" r:id="rId30"/>
    <p:sldId id="279" r:id="rId31"/>
    <p:sldId id="280" r:id="rId32"/>
    <p:sldId id="289" r:id="rId33"/>
    <p:sldId id="290" r:id="rId34"/>
    <p:sldId id="303" r:id="rId35"/>
    <p:sldId id="281" r:id="rId36"/>
    <p:sldId id="282" r:id="rId37"/>
    <p:sldId id="283" r:id="rId38"/>
    <p:sldId id="284" r:id="rId39"/>
    <p:sldId id="285" r:id="rId40"/>
    <p:sldId id="286" r:id="rId41"/>
    <p:sldId id="287" r:id="rId42"/>
  </p:sldIdLst>
  <p:sldSz cx="18288000" cy="10287000"/>
  <p:notesSz cx="6858000" cy="9144000"/>
  <p:embeddedFontLst>
    <p:embeddedFont>
      <p:font typeface="Antic"/>
      <p:regular r:id="rId44"/>
    </p:embeddedFont>
    <p:embeddedFont>
      <p:font typeface="Antic Italics"/>
      <p:regular r:id="rId45"/>
    </p:embeddedFont>
    <p:embeddedFont>
      <p:font typeface="Barlow Italics"/>
      <p:regular r:id="rId46"/>
    </p:embeddedFont>
    <p:embeddedFont>
      <p:font typeface="Barlow Light" panose="00000400000000000000" pitchFamily="2" charset="0"/>
      <p:regular r:id="rId47"/>
      <p:italic r:id="rId48"/>
    </p:embeddedFont>
    <p:embeddedFont>
      <p:font typeface="Barlow Light Bold"/>
      <p:regular r:id="rId49"/>
    </p:embeddedFont>
    <p:embeddedFont>
      <p:font typeface="Barlow Light Italics"/>
      <p:regular r:id="rId50"/>
    </p:embeddedFont>
    <p:embeddedFont>
      <p:font typeface="Barlow SemiCondensed Bold Italics"/>
      <p:regular r:id="rId51"/>
    </p:embeddedFont>
    <p:embeddedFont>
      <p:font typeface="Barlow SemiCondensed Italics"/>
      <p:regular r:id="rId52"/>
    </p:embeddedFon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Garet Italics"/>
      <p:regular r:id="rId5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7450" autoAdjust="0"/>
  </p:normalViewPr>
  <p:slideViewPr>
    <p:cSldViewPr>
      <p:cViewPr varScale="1">
        <p:scale>
          <a:sx n="37" d="100"/>
          <a:sy n="37" d="100"/>
        </p:scale>
        <p:origin x="1296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svg>
</file>

<file path=ppt/media/image11.gif>
</file>

<file path=ppt/media/image12.gif>
</file>

<file path=ppt/media/image13.png>
</file>

<file path=ppt/media/image14.jpeg>
</file>

<file path=ppt/media/image15.png>
</file>

<file path=ppt/media/image16.svg>
</file>

<file path=ppt/media/image17.gif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gif>
</file>

<file path=ppt/media/image6.png>
</file>

<file path=ppt/media/image60.gif>
</file>

<file path=ppt/media/image63.png>
</file>

<file path=ppt/media/image7.svg>
</file>

<file path=ppt/media/image70.png>
</file>

<file path=ppt/media/image71.svg>
</file>

<file path=ppt/media/image72.png>
</file>

<file path=ppt/media/image73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9B473C-4971-416F-9659-AA3514C828BF}" type="datetimeFigureOut">
              <a:rPr lang="en-ID" smtClean="0"/>
              <a:t>09/08/2023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0840A3-2BC5-44EA-AF04-CCB4D7F7AF8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92114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240644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160356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24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185285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25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28046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29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870834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32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470924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33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267341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34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361790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39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4875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55572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93347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42167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15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17380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18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6450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19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53514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21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8578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0840A3-2BC5-44EA-AF04-CCB4D7F7AF8B}" type="slidenum">
              <a:rPr lang="en-ID" smtClean="0"/>
              <a:t>22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07457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13" Type="http://schemas.openxmlformats.org/officeDocument/2006/relationships/image" Target="../media/image34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3.svg"/><Relationship Id="rId1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7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sv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5" Type="http://schemas.openxmlformats.org/officeDocument/2006/relationships/image" Target="../media/image3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Relationship Id="rId14" Type="http://schemas.openxmlformats.org/officeDocument/2006/relationships/image" Target="../media/image3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7" Type="http://schemas.openxmlformats.org/officeDocument/2006/relationships/image" Target="../media/image4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emf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emf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png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pn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png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png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png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6.png"/><Relationship Id="rId7" Type="http://schemas.openxmlformats.org/officeDocument/2006/relationships/image" Target="../media/image1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gif"/><Relationship Id="rId5" Type="http://schemas.openxmlformats.org/officeDocument/2006/relationships/image" Target="../media/image5.png"/><Relationship Id="rId4" Type="http://schemas.openxmlformats.org/officeDocument/2006/relationships/image" Target="../media/image7.svg"/><Relationship Id="rId9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6.pn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7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5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gif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0.gif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emf"/><Relationship Id="rId3" Type="http://schemas.openxmlformats.org/officeDocument/2006/relationships/image" Target="../media/image22.png"/><Relationship Id="rId7" Type="http://schemas.openxmlformats.org/officeDocument/2006/relationships/image" Target="../media/image6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gif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3.png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emf"/><Relationship Id="rId5" Type="http://schemas.openxmlformats.org/officeDocument/2006/relationships/image" Target="../media/image64.emf"/><Relationship Id="rId4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9.emf"/><Relationship Id="rId5" Type="http://schemas.openxmlformats.org/officeDocument/2006/relationships/image" Target="../media/image68.emf"/><Relationship Id="rId4" Type="http://schemas.openxmlformats.org/officeDocument/2006/relationships/image" Target="../media/image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gif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sv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3.svg"/><Relationship Id="rId4" Type="http://schemas.openxmlformats.org/officeDocument/2006/relationships/image" Target="../media/image7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21180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142067" y="1194147"/>
            <a:ext cx="7015869" cy="688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 spc="64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12" name="AutoShape 12"/>
          <p:cNvSpPr/>
          <p:nvPr/>
        </p:nvSpPr>
        <p:spPr>
          <a:xfrm>
            <a:off x="8455772" y="1452910"/>
            <a:ext cx="3273379" cy="0"/>
          </a:xfrm>
          <a:prstGeom prst="line">
            <a:avLst/>
          </a:prstGeom>
          <a:ln w="28575" cap="flat">
            <a:solidFill>
              <a:srgbClr val="D5C5AC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ID"/>
          </a:p>
        </p:txBody>
      </p:sp>
      <p:sp>
        <p:nvSpPr>
          <p:cNvPr id="13" name="AutoShape 13"/>
          <p:cNvSpPr/>
          <p:nvPr/>
        </p:nvSpPr>
        <p:spPr>
          <a:xfrm>
            <a:off x="8331947" y="1681510"/>
            <a:ext cx="2579674" cy="0"/>
          </a:xfrm>
          <a:prstGeom prst="line">
            <a:avLst/>
          </a:prstGeom>
          <a:ln w="28575" cap="flat">
            <a:solidFill>
              <a:srgbClr val="D5C5AC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ID"/>
          </a:p>
        </p:txBody>
      </p:sp>
      <p:sp>
        <p:nvSpPr>
          <p:cNvPr id="14" name="TextBox 14"/>
          <p:cNvSpPr txBox="1"/>
          <p:nvPr/>
        </p:nvSpPr>
        <p:spPr>
          <a:xfrm>
            <a:off x="9837905" y="8624946"/>
            <a:ext cx="7536182" cy="472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80"/>
              </a:lnSpc>
            </a:pPr>
            <a:r>
              <a:rPr lang="en-US" sz="2772">
                <a:solidFill>
                  <a:srgbClr val="FFFFFF"/>
                </a:solidFill>
                <a:latin typeface="Antic Italics"/>
              </a:rPr>
              <a:t>Program Studi Informatika</a:t>
            </a:r>
          </a:p>
        </p:txBody>
      </p:sp>
      <p:sp>
        <p:nvSpPr>
          <p:cNvPr id="15" name="AutoShape 15"/>
          <p:cNvSpPr/>
          <p:nvPr/>
        </p:nvSpPr>
        <p:spPr>
          <a:xfrm rot="-4296374">
            <a:off x="7664593" y="8238520"/>
            <a:ext cx="2128063" cy="0"/>
          </a:xfrm>
          <a:prstGeom prst="line">
            <a:avLst/>
          </a:prstGeom>
          <a:ln w="28575" cap="flat">
            <a:solidFill>
              <a:srgbClr val="D5C5AC"/>
            </a:solidFill>
            <a:prstDash val="solid"/>
            <a:headEnd type="oval" w="lg" len="lg"/>
            <a:tailEnd type="oval" w="lg" len="lg"/>
          </a:ln>
        </p:spPr>
        <p:txBody>
          <a:bodyPr/>
          <a:lstStyle/>
          <a:p>
            <a:endParaRPr lang="en-ID"/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8100000" flipV="1">
            <a:off x="-115970" y="449132"/>
            <a:ext cx="2289340" cy="1148832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2132542" y="2448676"/>
            <a:ext cx="14350280" cy="2552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 spc="300">
                <a:solidFill>
                  <a:srgbClr val="F1ECE5"/>
                </a:solidFill>
                <a:latin typeface="Barlow SemiCondensed Bold Italics"/>
              </a:rPr>
              <a:t>SENTIMENT ANALYSIS PEMILIHAN CALON PRESIDEN 2024 MENGGUNAKAN ALGORITMA SUPPORT VECTOR MACHINE (SVM) 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2700000">
            <a:off x="14577837" y="4897356"/>
            <a:ext cx="2673220" cy="267322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949470" y="6586849"/>
            <a:ext cx="2366144" cy="1665958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9863250" y="6919643"/>
            <a:ext cx="2096743" cy="523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15"/>
              </a:lnSpc>
            </a:pPr>
            <a:r>
              <a:rPr lang="en-US" sz="3011">
                <a:solidFill>
                  <a:srgbClr val="FFFFFF"/>
                </a:solidFill>
                <a:latin typeface="Antic Italics"/>
              </a:rPr>
              <a:t>Oleh 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481922" y="6785374"/>
            <a:ext cx="6139862" cy="1183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39"/>
              </a:lnSpc>
            </a:pPr>
            <a:r>
              <a:rPr lang="en-US" sz="3385" spc="236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algn="just">
              <a:lnSpc>
                <a:spcPts val="4739"/>
              </a:lnSpc>
            </a:pPr>
            <a:r>
              <a:rPr lang="en-US" sz="3385" spc="236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837905" y="7460245"/>
            <a:ext cx="4186290" cy="663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01"/>
              </a:lnSpc>
            </a:pPr>
            <a:r>
              <a:rPr lang="en-US" sz="3858">
                <a:solidFill>
                  <a:srgbClr val="FFFFFF"/>
                </a:solidFill>
                <a:latin typeface="Garet Italics"/>
              </a:rPr>
              <a:t>Michael Alfonso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837905" y="8171843"/>
            <a:ext cx="4513382" cy="415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75"/>
              </a:lnSpc>
            </a:pPr>
            <a:r>
              <a:rPr lang="en-US" sz="2411">
                <a:solidFill>
                  <a:srgbClr val="FFFFFF"/>
                </a:solidFill>
                <a:latin typeface="Antic Italics"/>
              </a:rPr>
              <a:t>NIM 32190039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02516" y="2002093"/>
            <a:ext cx="19093032" cy="6629789"/>
            <a:chOff x="0" y="0"/>
            <a:chExt cx="5028618" cy="17461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1746117"/>
            </a:xfrm>
            <a:custGeom>
              <a:avLst/>
              <a:gdLst/>
              <a:ahLst/>
              <a:cxnLst/>
              <a:rect l="l" t="t" r="r" b="b"/>
              <a:pathLst>
                <a:path w="5028617" h="1746117">
                  <a:moveTo>
                    <a:pt x="0" y="0"/>
                  </a:moveTo>
                  <a:lnTo>
                    <a:pt x="5028617" y="0"/>
                  </a:lnTo>
                  <a:lnTo>
                    <a:pt x="5028617" y="1746117"/>
                  </a:lnTo>
                  <a:lnTo>
                    <a:pt x="0" y="1746117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40722" y="313747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51299" y="197713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974440" y="145742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Penelitian Terdahulu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465068" y="903906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914447" y="2752294"/>
            <a:ext cx="1535129" cy="770356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5516105" y="1730630"/>
            <a:ext cx="9706137" cy="6927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40"/>
              </a:lnSpc>
            </a:pPr>
            <a:r>
              <a:rPr lang="en-US" sz="3100" dirty="0">
                <a:solidFill>
                  <a:srgbClr val="FFFFFF"/>
                </a:solidFill>
                <a:latin typeface="Barlow Light Bold"/>
              </a:rPr>
              <a:t>5. PENERAPAN ALGORITMA SVM UNTUK ANALISIS SENTIMEN PADA DATA TWITTER KOMISI PEMBERANTASAN KORUPSI REPUBLIK INDONESIA</a:t>
            </a:r>
          </a:p>
          <a:p>
            <a:pPr algn="just">
              <a:lnSpc>
                <a:spcPts val="4340"/>
              </a:lnSpc>
            </a:pPr>
            <a:endParaRPr lang="en-US" sz="3100" dirty="0">
              <a:solidFill>
                <a:srgbClr val="FFFFFF"/>
              </a:solidFill>
              <a:latin typeface="Barlow Light Bold"/>
            </a:endParaRPr>
          </a:p>
          <a:p>
            <a:pPr algn="just">
              <a:lnSpc>
                <a:spcPts val="3780"/>
              </a:lnSpc>
            </a:pP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Penulis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:  Dedi Darwis, Eka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Shintya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Pratiwi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, A.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Ferico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Octaviansyah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Pasaribu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.</a:t>
            </a: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Barlow Light"/>
            </a:endParaRPr>
          </a:p>
          <a:p>
            <a:pPr algn="just">
              <a:lnSpc>
                <a:spcPts val="3780"/>
              </a:lnSpc>
            </a:pPr>
            <a:r>
              <a:rPr lang="en-US" sz="2700" dirty="0">
                <a:solidFill>
                  <a:srgbClr val="FFFFFF"/>
                </a:solidFill>
                <a:latin typeface="Barlow Light"/>
              </a:rPr>
              <a:t>Kesimpulan : Hasil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klasifikasi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menggunakan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metode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SVM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dibagi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menjadi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3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kelas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yaitu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8%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positif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, 15%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netral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, dan 77%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negatif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. Lalu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hasil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pengujian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nilai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akurasi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, precession, recall, dan F1- score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dapat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disimpulkan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bahwa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sentimen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masyarakat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terhadap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kinerja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KPK sangat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kurang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baik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dengan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presentase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negatif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sebesar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77%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serta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pengujian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hasil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akurasi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sebesar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82%, precision 90%, recall 88%, dan f1-score 89%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695941"/>
                </a:solidFill>
                <a:latin typeface="Antic Italics"/>
              </a:rPr>
              <a:t>10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9" name="Group 29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595754" y="466265"/>
            <a:ext cx="4795551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3" name="AutoShape 33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4" name="AutoShape 34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5" name="AutoShape 35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6" name="Picture 3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5649422" y="915683"/>
            <a:ext cx="6747927" cy="666719"/>
            <a:chOff x="0" y="0"/>
            <a:chExt cx="4435820" cy="4382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435820" cy="438275"/>
            </a:xfrm>
            <a:custGeom>
              <a:avLst/>
              <a:gdLst/>
              <a:ahLst/>
              <a:cxnLst/>
              <a:rect l="l" t="t" r="r" b="b"/>
              <a:pathLst>
                <a:path w="4435820" h="438275">
                  <a:moveTo>
                    <a:pt x="203200" y="0"/>
                  </a:moveTo>
                  <a:lnTo>
                    <a:pt x="4435820" y="0"/>
                  </a:lnTo>
                  <a:lnTo>
                    <a:pt x="4232620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ID" dirty="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641156" y="9128590"/>
            <a:ext cx="2141447" cy="793952"/>
            <a:chOff x="0" y="0"/>
            <a:chExt cx="1810856" cy="6096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5126003" y="613162"/>
            <a:ext cx="7568102" cy="10419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0"/>
              </a:lnSpc>
            </a:pPr>
            <a:r>
              <a:rPr lang="en-US" sz="6500" dirty="0" err="1">
                <a:solidFill>
                  <a:srgbClr val="695941"/>
                </a:solidFill>
                <a:latin typeface="Barlow SemiCondensed Italics"/>
              </a:rPr>
              <a:t>Penelitian</a:t>
            </a:r>
            <a:r>
              <a:rPr lang="en-US" sz="6500" dirty="0">
                <a:solidFill>
                  <a:srgbClr val="695941"/>
                </a:solidFill>
                <a:latin typeface="Barlow SemiCondensed Italics"/>
              </a:rPr>
              <a:t> </a:t>
            </a:r>
            <a:r>
              <a:rPr lang="en-US" sz="6500" dirty="0" err="1">
                <a:solidFill>
                  <a:srgbClr val="695941"/>
                </a:solidFill>
                <a:latin typeface="Barlow SemiCondensed Italics"/>
              </a:rPr>
              <a:t>Terdahulu</a:t>
            </a:r>
            <a:endParaRPr lang="en-US" sz="6500" dirty="0">
              <a:solidFill>
                <a:srgbClr val="695941"/>
              </a:solidFill>
              <a:latin typeface="Barlow SemiCondensed Italics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6304907" y="9237376"/>
            <a:ext cx="1221094" cy="5012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ntic Italics"/>
              </a:rPr>
              <a:t>11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40" name="AutoShape 40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1" name="AutoShape 41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2" name="AutoShape 42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43" name="Picture 4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44" name="TextBox 44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  <p:grpSp>
        <p:nvGrpSpPr>
          <p:cNvPr id="48" name="Group 11">
            <a:extLst>
              <a:ext uri="{FF2B5EF4-FFF2-40B4-BE49-F238E27FC236}">
                <a16:creationId xmlns:a16="http://schemas.microsoft.com/office/drawing/2014/main" id="{90AAB9D6-C2CF-3CCB-2176-CB15F429D5CE}"/>
              </a:ext>
            </a:extLst>
          </p:cNvPr>
          <p:cNvGrpSpPr/>
          <p:nvPr/>
        </p:nvGrpSpPr>
        <p:grpSpPr>
          <a:xfrm>
            <a:off x="49132" y="4777117"/>
            <a:ext cx="4202238" cy="823888"/>
            <a:chOff x="0" y="0"/>
            <a:chExt cx="812800" cy="520203"/>
          </a:xfrm>
        </p:grpSpPr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E4471E3D-218E-1027-4CFE-158150863D9E}"/>
                </a:ext>
              </a:extLst>
            </p:cNvPr>
            <p:cNvSpPr/>
            <p:nvPr/>
          </p:nvSpPr>
          <p:spPr>
            <a:xfrm>
              <a:off x="0" y="0"/>
              <a:ext cx="812800" cy="520203"/>
            </a:xfrm>
            <a:custGeom>
              <a:avLst/>
              <a:gdLst/>
              <a:ahLst/>
              <a:cxnLst/>
              <a:rect l="l" t="t" r="r" b="b"/>
              <a:pathLst>
                <a:path w="812800" h="520203">
                  <a:moveTo>
                    <a:pt x="0" y="0"/>
                  </a:moveTo>
                  <a:lnTo>
                    <a:pt x="609600" y="0"/>
                  </a:lnTo>
                  <a:lnTo>
                    <a:pt x="812800" y="260102"/>
                  </a:lnTo>
                  <a:lnTo>
                    <a:pt x="609600" y="520203"/>
                  </a:lnTo>
                  <a:lnTo>
                    <a:pt x="0" y="520203"/>
                  </a:lnTo>
                  <a:lnTo>
                    <a:pt x="203200" y="260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D" dirty="0"/>
            </a:p>
          </p:txBody>
        </p:sp>
        <p:sp>
          <p:nvSpPr>
            <p:cNvPr id="50" name="TextBox 13">
              <a:extLst>
                <a:ext uri="{FF2B5EF4-FFF2-40B4-BE49-F238E27FC236}">
                  <a16:creationId xmlns:a16="http://schemas.microsoft.com/office/drawing/2014/main" id="{C562608E-BD96-9C31-EE15-BED29ACAA510}"/>
                </a:ext>
              </a:extLst>
            </p:cNvPr>
            <p:cNvSpPr txBox="1"/>
            <p:nvPr/>
          </p:nvSpPr>
          <p:spPr>
            <a:xfrm>
              <a:off x="177800" y="-47625"/>
              <a:ext cx="558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1" name="TextBox 18">
            <a:extLst>
              <a:ext uri="{FF2B5EF4-FFF2-40B4-BE49-F238E27FC236}">
                <a16:creationId xmlns:a16="http://schemas.microsoft.com/office/drawing/2014/main" id="{868CD78C-2AAA-8220-2EC8-6605E9E1A242}"/>
              </a:ext>
            </a:extLst>
          </p:cNvPr>
          <p:cNvSpPr txBox="1"/>
          <p:nvPr/>
        </p:nvSpPr>
        <p:spPr>
          <a:xfrm>
            <a:off x="1231085" y="4747055"/>
            <a:ext cx="2185598" cy="737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dirty="0">
                <a:solidFill>
                  <a:srgbClr val="695941"/>
                </a:solidFill>
                <a:latin typeface="Barlow Italics"/>
              </a:rPr>
              <a:t>1</a:t>
            </a:r>
          </a:p>
        </p:txBody>
      </p:sp>
      <p:grpSp>
        <p:nvGrpSpPr>
          <p:cNvPr id="52" name="Group 19">
            <a:extLst>
              <a:ext uri="{FF2B5EF4-FFF2-40B4-BE49-F238E27FC236}">
                <a16:creationId xmlns:a16="http://schemas.microsoft.com/office/drawing/2014/main" id="{5F514638-AE05-1438-C314-A2291B8D1F86}"/>
              </a:ext>
            </a:extLst>
          </p:cNvPr>
          <p:cNvGrpSpPr/>
          <p:nvPr/>
        </p:nvGrpSpPr>
        <p:grpSpPr>
          <a:xfrm>
            <a:off x="3728800" y="4777117"/>
            <a:ext cx="4202238" cy="823888"/>
            <a:chOff x="0" y="0"/>
            <a:chExt cx="812800" cy="520203"/>
          </a:xfrm>
        </p:grpSpPr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22EDC4D3-74BE-0559-29E6-31F39946947F}"/>
                </a:ext>
              </a:extLst>
            </p:cNvPr>
            <p:cNvSpPr/>
            <p:nvPr/>
          </p:nvSpPr>
          <p:spPr>
            <a:xfrm>
              <a:off x="0" y="0"/>
              <a:ext cx="812800" cy="520203"/>
            </a:xfrm>
            <a:custGeom>
              <a:avLst/>
              <a:gdLst/>
              <a:ahLst/>
              <a:cxnLst/>
              <a:rect l="l" t="t" r="r" b="b"/>
              <a:pathLst>
                <a:path w="812800" h="520203">
                  <a:moveTo>
                    <a:pt x="0" y="0"/>
                  </a:moveTo>
                  <a:lnTo>
                    <a:pt x="609600" y="0"/>
                  </a:lnTo>
                  <a:lnTo>
                    <a:pt x="812800" y="260102"/>
                  </a:lnTo>
                  <a:lnTo>
                    <a:pt x="609600" y="520203"/>
                  </a:lnTo>
                  <a:lnTo>
                    <a:pt x="0" y="520203"/>
                  </a:lnTo>
                  <a:lnTo>
                    <a:pt x="203200" y="260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54" name="TextBox 21">
              <a:extLst>
                <a:ext uri="{FF2B5EF4-FFF2-40B4-BE49-F238E27FC236}">
                  <a16:creationId xmlns:a16="http://schemas.microsoft.com/office/drawing/2014/main" id="{867EA197-43E8-E54B-4223-911661BD740C}"/>
                </a:ext>
              </a:extLst>
            </p:cNvPr>
            <p:cNvSpPr txBox="1"/>
            <p:nvPr/>
          </p:nvSpPr>
          <p:spPr>
            <a:xfrm>
              <a:off x="177800" y="-47625"/>
              <a:ext cx="558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5" name="TextBox 22">
            <a:extLst>
              <a:ext uri="{FF2B5EF4-FFF2-40B4-BE49-F238E27FC236}">
                <a16:creationId xmlns:a16="http://schemas.microsoft.com/office/drawing/2014/main" id="{19377D7F-EEC4-02D5-3CB0-0DB1A4784E4F}"/>
              </a:ext>
            </a:extLst>
          </p:cNvPr>
          <p:cNvSpPr txBox="1"/>
          <p:nvPr/>
        </p:nvSpPr>
        <p:spPr>
          <a:xfrm>
            <a:off x="4906352" y="4770868"/>
            <a:ext cx="2185598" cy="721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dirty="0">
                <a:solidFill>
                  <a:srgbClr val="FFFFFF"/>
                </a:solidFill>
                <a:latin typeface="Barlow Light Italics"/>
              </a:rPr>
              <a:t>2</a:t>
            </a:r>
          </a:p>
        </p:txBody>
      </p:sp>
      <p:grpSp>
        <p:nvGrpSpPr>
          <p:cNvPr id="56" name="Group 23">
            <a:extLst>
              <a:ext uri="{FF2B5EF4-FFF2-40B4-BE49-F238E27FC236}">
                <a16:creationId xmlns:a16="http://schemas.microsoft.com/office/drawing/2014/main" id="{F4E21A3E-97F1-725B-600E-9640EE371C67}"/>
              </a:ext>
            </a:extLst>
          </p:cNvPr>
          <p:cNvGrpSpPr/>
          <p:nvPr/>
        </p:nvGrpSpPr>
        <p:grpSpPr>
          <a:xfrm>
            <a:off x="7336241" y="4777117"/>
            <a:ext cx="4202238" cy="823888"/>
            <a:chOff x="0" y="0"/>
            <a:chExt cx="812800" cy="520203"/>
          </a:xfrm>
        </p:grpSpPr>
        <p:sp>
          <p:nvSpPr>
            <p:cNvPr id="57" name="Freeform 24">
              <a:extLst>
                <a:ext uri="{FF2B5EF4-FFF2-40B4-BE49-F238E27FC236}">
                  <a16:creationId xmlns:a16="http://schemas.microsoft.com/office/drawing/2014/main" id="{C0D331CF-FEC7-BAAD-401F-EC99F53366DF}"/>
                </a:ext>
              </a:extLst>
            </p:cNvPr>
            <p:cNvSpPr/>
            <p:nvPr/>
          </p:nvSpPr>
          <p:spPr>
            <a:xfrm>
              <a:off x="0" y="0"/>
              <a:ext cx="812800" cy="520203"/>
            </a:xfrm>
            <a:custGeom>
              <a:avLst/>
              <a:gdLst/>
              <a:ahLst/>
              <a:cxnLst/>
              <a:rect l="l" t="t" r="r" b="b"/>
              <a:pathLst>
                <a:path w="812800" h="520203">
                  <a:moveTo>
                    <a:pt x="0" y="0"/>
                  </a:moveTo>
                  <a:lnTo>
                    <a:pt x="609600" y="0"/>
                  </a:lnTo>
                  <a:lnTo>
                    <a:pt x="812800" y="260102"/>
                  </a:lnTo>
                  <a:lnTo>
                    <a:pt x="609600" y="520203"/>
                  </a:lnTo>
                  <a:lnTo>
                    <a:pt x="0" y="520203"/>
                  </a:lnTo>
                  <a:lnTo>
                    <a:pt x="203200" y="260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58" name="TextBox 25">
              <a:extLst>
                <a:ext uri="{FF2B5EF4-FFF2-40B4-BE49-F238E27FC236}">
                  <a16:creationId xmlns:a16="http://schemas.microsoft.com/office/drawing/2014/main" id="{CFA27046-924F-9B64-3618-673DC53937E0}"/>
                </a:ext>
              </a:extLst>
            </p:cNvPr>
            <p:cNvSpPr txBox="1"/>
            <p:nvPr/>
          </p:nvSpPr>
          <p:spPr>
            <a:xfrm>
              <a:off x="177800" y="-47625"/>
              <a:ext cx="558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9" name="TextBox 26">
            <a:extLst>
              <a:ext uri="{FF2B5EF4-FFF2-40B4-BE49-F238E27FC236}">
                <a16:creationId xmlns:a16="http://schemas.microsoft.com/office/drawing/2014/main" id="{2A816EF0-3099-27A1-4544-1EFB28B5F2A0}"/>
              </a:ext>
            </a:extLst>
          </p:cNvPr>
          <p:cNvSpPr txBox="1"/>
          <p:nvPr/>
        </p:nvSpPr>
        <p:spPr>
          <a:xfrm>
            <a:off x="8582096" y="4770868"/>
            <a:ext cx="2185598" cy="721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dirty="0">
                <a:solidFill>
                  <a:srgbClr val="695941"/>
                </a:solidFill>
                <a:latin typeface="Barlow Light Italics"/>
              </a:rPr>
              <a:t>3</a:t>
            </a:r>
          </a:p>
        </p:txBody>
      </p:sp>
      <p:grpSp>
        <p:nvGrpSpPr>
          <p:cNvPr id="60" name="Group 27">
            <a:extLst>
              <a:ext uri="{FF2B5EF4-FFF2-40B4-BE49-F238E27FC236}">
                <a16:creationId xmlns:a16="http://schemas.microsoft.com/office/drawing/2014/main" id="{ED0DF234-8938-32BE-6F9A-4B8CF734D003}"/>
              </a:ext>
            </a:extLst>
          </p:cNvPr>
          <p:cNvGrpSpPr/>
          <p:nvPr/>
        </p:nvGrpSpPr>
        <p:grpSpPr>
          <a:xfrm>
            <a:off x="10943682" y="4777117"/>
            <a:ext cx="4202238" cy="823888"/>
            <a:chOff x="0" y="0"/>
            <a:chExt cx="812800" cy="520203"/>
          </a:xfrm>
        </p:grpSpPr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AE3E87E3-D882-BBFC-3C34-72A141039380}"/>
                </a:ext>
              </a:extLst>
            </p:cNvPr>
            <p:cNvSpPr/>
            <p:nvPr/>
          </p:nvSpPr>
          <p:spPr>
            <a:xfrm>
              <a:off x="0" y="0"/>
              <a:ext cx="812800" cy="520203"/>
            </a:xfrm>
            <a:custGeom>
              <a:avLst/>
              <a:gdLst/>
              <a:ahLst/>
              <a:cxnLst/>
              <a:rect l="l" t="t" r="r" b="b"/>
              <a:pathLst>
                <a:path w="812800" h="520203">
                  <a:moveTo>
                    <a:pt x="0" y="0"/>
                  </a:moveTo>
                  <a:lnTo>
                    <a:pt x="609600" y="0"/>
                  </a:lnTo>
                  <a:lnTo>
                    <a:pt x="812800" y="260102"/>
                  </a:lnTo>
                  <a:lnTo>
                    <a:pt x="609600" y="520203"/>
                  </a:lnTo>
                  <a:lnTo>
                    <a:pt x="0" y="520203"/>
                  </a:lnTo>
                  <a:lnTo>
                    <a:pt x="203200" y="260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DBC9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62" name="TextBox 29">
              <a:extLst>
                <a:ext uri="{FF2B5EF4-FFF2-40B4-BE49-F238E27FC236}">
                  <a16:creationId xmlns:a16="http://schemas.microsoft.com/office/drawing/2014/main" id="{CABB7EF6-F7AD-77DE-9F00-9E9182634864}"/>
                </a:ext>
              </a:extLst>
            </p:cNvPr>
            <p:cNvSpPr txBox="1"/>
            <p:nvPr/>
          </p:nvSpPr>
          <p:spPr>
            <a:xfrm>
              <a:off x="177800" y="-47625"/>
              <a:ext cx="558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3" name="TextBox 30">
            <a:extLst>
              <a:ext uri="{FF2B5EF4-FFF2-40B4-BE49-F238E27FC236}">
                <a16:creationId xmlns:a16="http://schemas.microsoft.com/office/drawing/2014/main" id="{3F822213-1365-DED2-5148-C416A4B658A6}"/>
              </a:ext>
            </a:extLst>
          </p:cNvPr>
          <p:cNvSpPr txBox="1"/>
          <p:nvPr/>
        </p:nvSpPr>
        <p:spPr>
          <a:xfrm>
            <a:off x="12169315" y="4770868"/>
            <a:ext cx="2185598" cy="721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dirty="0">
                <a:solidFill>
                  <a:srgbClr val="695941"/>
                </a:solidFill>
                <a:latin typeface="Barlow Light Italics"/>
              </a:rPr>
              <a:t>4</a:t>
            </a:r>
          </a:p>
        </p:txBody>
      </p:sp>
      <p:sp>
        <p:nvSpPr>
          <p:cNvPr id="65" name="TextBox 36">
            <a:extLst>
              <a:ext uri="{FF2B5EF4-FFF2-40B4-BE49-F238E27FC236}">
                <a16:creationId xmlns:a16="http://schemas.microsoft.com/office/drawing/2014/main" id="{2A515671-7C16-F74E-80DA-26B38953173E}"/>
              </a:ext>
            </a:extLst>
          </p:cNvPr>
          <p:cNvSpPr txBox="1"/>
          <p:nvPr/>
        </p:nvSpPr>
        <p:spPr>
          <a:xfrm>
            <a:off x="296393" y="5981166"/>
            <a:ext cx="3612704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2400" dirty="0">
                <a:solidFill>
                  <a:srgbClr val="695941"/>
                </a:solidFill>
                <a:latin typeface="Barlow SemiCondensed Italics"/>
              </a:rPr>
              <a:t>Correlation Between Twitter Sentiment Analysis with Three Kernels Using Algorithm Support Vector Machine (SVM) Governor Candidate Electability Level.</a:t>
            </a:r>
          </a:p>
          <a:p>
            <a:pPr algn="just"/>
            <a:endParaRPr lang="en-US" sz="2400" dirty="0">
              <a:solidFill>
                <a:srgbClr val="695941"/>
              </a:solidFill>
              <a:latin typeface="Barlow SemiCondensed Italics"/>
            </a:endParaRPr>
          </a:p>
        </p:txBody>
      </p:sp>
      <p:grpSp>
        <p:nvGrpSpPr>
          <p:cNvPr id="72" name="Group 11">
            <a:extLst>
              <a:ext uri="{FF2B5EF4-FFF2-40B4-BE49-F238E27FC236}">
                <a16:creationId xmlns:a16="http://schemas.microsoft.com/office/drawing/2014/main" id="{F8925309-1078-4E3A-8AD0-EF32C4A84D4A}"/>
              </a:ext>
            </a:extLst>
          </p:cNvPr>
          <p:cNvGrpSpPr/>
          <p:nvPr/>
        </p:nvGrpSpPr>
        <p:grpSpPr>
          <a:xfrm>
            <a:off x="14542265" y="4794466"/>
            <a:ext cx="4202238" cy="823888"/>
            <a:chOff x="0" y="0"/>
            <a:chExt cx="812800" cy="520203"/>
          </a:xfrm>
        </p:grpSpPr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1EA75CD9-25E4-65E6-25BE-705321410BA6}"/>
                </a:ext>
              </a:extLst>
            </p:cNvPr>
            <p:cNvSpPr/>
            <p:nvPr/>
          </p:nvSpPr>
          <p:spPr>
            <a:xfrm>
              <a:off x="0" y="0"/>
              <a:ext cx="812800" cy="520203"/>
            </a:xfrm>
            <a:custGeom>
              <a:avLst/>
              <a:gdLst/>
              <a:ahLst/>
              <a:cxnLst/>
              <a:rect l="l" t="t" r="r" b="b"/>
              <a:pathLst>
                <a:path w="812800" h="520203">
                  <a:moveTo>
                    <a:pt x="0" y="0"/>
                  </a:moveTo>
                  <a:lnTo>
                    <a:pt x="609600" y="0"/>
                  </a:lnTo>
                  <a:lnTo>
                    <a:pt x="812800" y="260102"/>
                  </a:lnTo>
                  <a:lnTo>
                    <a:pt x="609600" y="520203"/>
                  </a:lnTo>
                  <a:lnTo>
                    <a:pt x="0" y="520203"/>
                  </a:lnTo>
                  <a:lnTo>
                    <a:pt x="203200" y="260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D" dirty="0"/>
            </a:p>
          </p:txBody>
        </p:sp>
        <p:sp>
          <p:nvSpPr>
            <p:cNvPr id="74" name="TextBox 13">
              <a:extLst>
                <a:ext uri="{FF2B5EF4-FFF2-40B4-BE49-F238E27FC236}">
                  <a16:creationId xmlns:a16="http://schemas.microsoft.com/office/drawing/2014/main" id="{92A4245D-4C40-2468-6925-4686ADDB9C87}"/>
                </a:ext>
              </a:extLst>
            </p:cNvPr>
            <p:cNvSpPr txBox="1"/>
            <p:nvPr/>
          </p:nvSpPr>
          <p:spPr>
            <a:xfrm>
              <a:off x="177800" y="-47625"/>
              <a:ext cx="558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5" name="TextBox 18">
            <a:extLst>
              <a:ext uri="{FF2B5EF4-FFF2-40B4-BE49-F238E27FC236}">
                <a16:creationId xmlns:a16="http://schemas.microsoft.com/office/drawing/2014/main" id="{7A3B0B1C-E866-59A7-715C-ED4467D85978}"/>
              </a:ext>
            </a:extLst>
          </p:cNvPr>
          <p:cNvSpPr txBox="1"/>
          <p:nvPr/>
        </p:nvSpPr>
        <p:spPr>
          <a:xfrm>
            <a:off x="15724218" y="4764404"/>
            <a:ext cx="2185598" cy="737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dirty="0">
                <a:solidFill>
                  <a:srgbClr val="695941"/>
                </a:solidFill>
                <a:latin typeface="Barlow Italics"/>
              </a:rPr>
              <a:t>5</a:t>
            </a:r>
          </a:p>
        </p:txBody>
      </p:sp>
      <p:sp>
        <p:nvSpPr>
          <p:cNvPr id="78" name="TextBox 37">
            <a:extLst>
              <a:ext uri="{FF2B5EF4-FFF2-40B4-BE49-F238E27FC236}">
                <a16:creationId xmlns:a16="http://schemas.microsoft.com/office/drawing/2014/main" id="{B81A7C7B-D1DB-751A-6393-273042933BEE}"/>
              </a:ext>
            </a:extLst>
          </p:cNvPr>
          <p:cNvSpPr txBox="1"/>
          <p:nvPr/>
        </p:nvSpPr>
        <p:spPr>
          <a:xfrm>
            <a:off x="315196" y="8294460"/>
            <a:ext cx="350558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/>
            <a:r>
              <a:rPr lang="sv-SE" sz="2000" dirty="0">
                <a:solidFill>
                  <a:srgbClr val="695941"/>
                </a:solidFill>
                <a:latin typeface="Barlow Light"/>
              </a:rPr>
              <a:t>Kernel dengan akurasi terbaik adalah Gaussian RBF 90.58%, diikuti dengan Linear 85.87%, dan Polynomial 78.5</a:t>
            </a:r>
            <a:endParaRPr lang="en-US" sz="2000" dirty="0">
              <a:solidFill>
                <a:srgbClr val="695941"/>
              </a:solidFill>
              <a:latin typeface="Barlow Light"/>
            </a:endParaRPr>
          </a:p>
        </p:txBody>
      </p:sp>
      <p:sp>
        <p:nvSpPr>
          <p:cNvPr id="81" name="TextBox 36">
            <a:extLst>
              <a:ext uri="{FF2B5EF4-FFF2-40B4-BE49-F238E27FC236}">
                <a16:creationId xmlns:a16="http://schemas.microsoft.com/office/drawing/2014/main" id="{52194441-9F8A-712B-93F5-E61544DF6CF9}"/>
              </a:ext>
            </a:extLst>
          </p:cNvPr>
          <p:cNvSpPr txBox="1"/>
          <p:nvPr/>
        </p:nvSpPr>
        <p:spPr>
          <a:xfrm>
            <a:off x="4081554" y="1568196"/>
            <a:ext cx="3612704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2400" dirty="0" err="1">
                <a:solidFill>
                  <a:srgbClr val="695941"/>
                </a:solidFill>
                <a:latin typeface="Barlow SemiCondensed Italics"/>
              </a:rPr>
              <a:t>Analisis</a:t>
            </a:r>
            <a:r>
              <a:rPr lang="en-US" sz="2400" dirty="0">
                <a:solidFill>
                  <a:srgbClr val="695941"/>
                </a:solidFill>
                <a:latin typeface="Barlow SemiCondensed Italics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SemiCondensed Italics"/>
              </a:rPr>
              <a:t>Sentimen</a:t>
            </a:r>
            <a:r>
              <a:rPr lang="en-US" sz="2400" dirty="0">
                <a:solidFill>
                  <a:srgbClr val="695941"/>
                </a:solidFill>
                <a:latin typeface="Barlow SemiCondensed Italics"/>
              </a:rPr>
              <a:t> Twitter </a:t>
            </a:r>
            <a:r>
              <a:rPr lang="en-US" sz="2400" dirty="0" err="1">
                <a:solidFill>
                  <a:srgbClr val="695941"/>
                </a:solidFill>
                <a:latin typeface="Barlow SemiCondensed Italics"/>
              </a:rPr>
              <a:t>Kuliah</a:t>
            </a:r>
            <a:r>
              <a:rPr lang="en-US" sz="2400" dirty="0">
                <a:solidFill>
                  <a:srgbClr val="695941"/>
                </a:solidFill>
                <a:latin typeface="Barlow SemiCondensed Italics"/>
              </a:rPr>
              <a:t> Online </a:t>
            </a:r>
            <a:r>
              <a:rPr lang="en-US" sz="2400" dirty="0" err="1">
                <a:solidFill>
                  <a:srgbClr val="695941"/>
                </a:solidFill>
                <a:latin typeface="Barlow SemiCondensed Italics"/>
              </a:rPr>
              <a:t>Pasca</a:t>
            </a:r>
            <a:r>
              <a:rPr lang="en-US" sz="2400" dirty="0">
                <a:solidFill>
                  <a:srgbClr val="695941"/>
                </a:solidFill>
                <a:latin typeface="Barlow SemiCondensed Italics"/>
              </a:rPr>
              <a:t> Covid-19 </a:t>
            </a:r>
            <a:r>
              <a:rPr lang="en-US" sz="2400" dirty="0" err="1">
                <a:solidFill>
                  <a:srgbClr val="695941"/>
                </a:solidFill>
                <a:latin typeface="Barlow SemiCondensed Italics"/>
              </a:rPr>
              <a:t>Menggunakan</a:t>
            </a:r>
            <a:r>
              <a:rPr lang="en-US" sz="2400" dirty="0">
                <a:solidFill>
                  <a:srgbClr val="695941"/>
                </a:solidFill>
                <a:latin typeface="Barlow SemiCondensed Italics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SemiCondensed Italics"/>
              </a:rPr>
              <a:t>Algoritma</a:t>
            </a:r>
            <a:r>
              <a:rPr lang="en-US" sz="2400" dirty="0">
                <a:solidFill>
                  <a:srgbClr val="695941"/>
                </a:solidFill>
                <a:latin typeface="Barlow SemiCondensed Italics"/>
              </a:rPr>
              <a:t> Support Vector Machine dan Naive Bayes.</a:t>
            </a:r>
          </a:p>
        </p:txBody>
      </p:sp>
      <p:sp>
        <p:nvSpPr>
          <p:cNvPr id="82" name="TextBox 37">
            <a:extLst>
              <a:ext uri="{FF2B5EF4-FFF2-40B4-BE49-F238E27FC236}">
                <a16:creationId xmlns:a16="http://schemas.microsoft.com/office/drawing/2014/main" id="{B1628F9A-F756-9D75-20C6-E13BE79538ED}"/>
              </a:ext>
            </a:extLst>
          </p:cNvPr>
          <p:cNvSpPr txBox="1"/>
          <p:nvPr/>
        </p:nvSpPr>
        <p:spPr>
          <a:xfrm>
            <a:off x="4081554" y="3474184"/>
            <a:ext cx="3505589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Akurasi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sebesar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85%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dengan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algoritma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SVM,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sedangkan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akurasi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81.2%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menggunakan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Naïve Bayes.</a:t>
            </a:r>
          </a:p>
        </p:txBody>
      </p:sp>
      <p:sp>
        <p:nvSpPr>
          <p:cNvPr id="83" name="TextBox 36">
            <a:extLst>
              <a:ext uri="{FF2B5EF4-FFF2-40B4-BE49-F238E27FC236}">
                <a16:creationId xmlns:a16="http://schemas.microsoft.com/office/drawing/2014/main" id="{6366C40B-183D-B140-5A3A-2961E509FF49}"/>
              </a:ext>
            </a:extLst>
          </p:cNvPr>
          <p:cNvSpPr txBox="1"/>
          <p:nvPr/>
        </p:nvSpPr>
        <p:spPr>
          <a:xfrm>
            <a:off x="11081520" y="1622093"/>
            <a:ext cx="3612704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2400" dirty="0">
                <a:solidFill>
                  <a:srgbClr val="695941"/>
                </a:solidFill>
                <a:latin typeface="Barlow SemiCondensed Italics"/>
              </a:rPr>
              <a:t>KOMPARASI ALGORITMA NAIVE BAYES DAN SUPPORT VECTOR MACHINE UNTUK ANALISA SENTIMEN REVIEW FILM.</a:t>
            </a:r>
          </a:p>
        </p:txBody>
      </p:sp>
      <p:sp>
        <p:nvSpPr>
          <p:cNvPr id="84" name="TextBox 37">
            <a:extLst>
              <a:ext uri="{FF2B5EF4-FFF2-40B4-BE49-F238E27FC236}">
                <a16:creationId xmlns:a16="http://schemas.microsoft.com/office/drawing/2014/main" id="{9B648F9A-ED4C-9AA8-90BB-9A962B2646B1}"/>
              </a:ext>
            </a:extLst>
          </p:cNvPr>
          <p:cNvSpPr txBox="1"/>
          <p:nvPr/>
        </p:nvSpPr>
        <p:spPr>
          <a:xfrm>
            <a:off x="11081520" y="3443907"/>
            <a:ext cx="3505589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/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akurasi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algoritma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SVM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sebesar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90% dan untuk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algoritma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Naïve Bayes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sebesar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84.5%.</a:t>
            </a:r>
          </a:p>
        </p:txBody>
      </p:sp>
      <p:sp>
        <p:nvSpPr>
          <p:cNvPr id="85" name="TextBox 36">
            <a:extLst>
              <a:ext uri="{FF2B5EF4-FFF2-40B4-BE49-F238E27FC236}">
                <a16:creationId xmlns:a16="http://schemas.microsoft.com/office/drawing/2014/main" id="{5CB9407A-A1D2-674F-F8DB-C078F6769EAD}"/>
              </a:ext>
            </a:extLst>
          </p:cNvPr>
          <p:cNvSpPr txBox="1"/>
          <p:nvPr/>
        </p:nvSpPr>
        <p:spPr>
          <a:xfrm>
            <a:off x="7311928" y="5930963"/>
            <a:ext cx="3612704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sv-SE" sz="2400" dirty="0">
                <a:solidFill>
                  <a:srgbClr val="695941"/>
                </a:solidFill>
                <a:latin typeface="Barlow SemiCondensed Italics"/>
              </a:rPr>
              <a:t>Komparasi Algoritma SVM Dan Naive Bayes Untuk Klasifikasi Kestabilan Jaringan Listrik.</a:t>
            </a:r>
          </a:p>
        </p:txBody>
      </p:sp>
      <p:sp>
        <p:nvSpPr>
          <p:cNvPr id="86" name="TextBox 37">
            <a:extLst>
              <a:ext uri="{FF2B5EF4-FFF2-40B4-BE49-F238E27FC236}">
                <a16:creationId xmlns:a16="http://schemas.microsoft.com/office/drawing/2014/main" id="{F0BB375B-D7A4-6EF7-B8EE-FCC9E0ABCFD7}"/>
              </a:ext>
            </a:extLst>
          </p:cNvPr>
          <p:cNvSpPr txBox="1"/>
          <p:nvPr/>
        </p:nvSpPr>
        <p:spPr>
          <a:xfrm>
            <a:off x="7311928" y="7458173"/>
            <a:ext cx="3505589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/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Akurasi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algoritma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Support Vector Machine pada data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kestabilan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jaringan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mendapatkan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akurasi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98.8%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sementara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jika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menggunakan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Naïve Bayes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sebesar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97.64%.</a:t>
            </a:r>
          </a:p>
        </p:txBody>
      </p:sp>
      <p:sp>
        <p:nvSpPr>
          <p:cNvPr id="87" name="TextBox 36">
            <a:extLst>
              <a:ext uri="{FF2B5EF4-FFF2-40B4-BE49-F238E27FC236}">
                <a16:creationId xmlns:a16="http://schemas.microsoft.com/office/drawing/2014/main" id="{1705443F-01A7-90AE-F9E3-7DC36D7A58FE}"/>
              </a:ext>
            </a:extLst>
          </p:cNvPr>
          <p:cNvSpPr txBox="1"/>
          <p:nvPr/>
        </p:nvSpPr>
        <p:spPr>
          <a:xfrm>
            <a:off x="14511457" y="5701722"/>
            <a:ext cx="3612704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2400" dirty="0">
                <a:solidFill>
                  <a:srgbClr val="695941"/>
                </a:solidFill>
                <a:latin typeface="Barlow SemiCondensed Italics"/>
              </a:rPr>
              <a:t>PENERAPAN ALGORITMA SVM UNTUK ANALISIS SENTIMEN PADA DATA TWITTER KOMISI PEMBERANTASAN KORUPSI REPUBLIK INDONESIA</a:t>
            </a:r>
          </a:p>
        </p:txBody>
      </p:sp>
      <p:sp>
        <p:nvSpPr>
          <p:cNvPr id="88" name="TextBox 37">
            <a:extLst>
              <a:ext uri="{FF2B5EF4-FFF2-40B4-BE49-F238E27FC236}">
                <a16:creationId xmlns:a16="http://schemas.microsoft.com/office/drawing/2014/main" id="{C5FC4AFA-0507-9DA5-CB29-635C46BDE1B1}"/>
              </a:ext>
            </a:extLst>
          </p:cNvPr>
          <p:cNvSpPr txBox="1"/>
          <p:nvPr/>
        </p:nvSpPr>
        <p:spPr>
          <a:xfrm>
            <a:off x="14542265" y="7930867"/>
            <a:ext cx="350558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/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Pengujian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hasil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akurasi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Algoritma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SVM </a:t>
            </a:r>
            <a:r>
              <a:rPr lang="en-US" sz="2000" dirty="0" err="1">
                <a:solidFill>
                  <a:srgbClr val="695941"/>
                </a:solidFill>
                <a:latin typeface="Barlow Light"/>
              </a:rPr>
              <a:t>sebesar</a:t>
            </a:r>
            <a:r>
              <a:rPr lang="en-US" sz="2000" dirty="0">
                <a:solidFill>
                  <a:srgbClr val="695941"/>
                </a:solidFill>
                <a:latin typeface="Barlow Light"/>
              </a:rPr>
              <a:t> 82%, precision 90%, recall 88%, dan f1-score 89%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770037" y="2397758"/>
            <a:ext cx="6747927" cy="666719"/>
            <a:chOff x="0" y="0"/>
            <a:chExt cx="4435820" cy="4382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435820" cy="438275"/>
            </a:xfrm>
            <a:custGeom>
              <a:avLst/>
              <a:gdLst/>
              <a:ahLst/>
              <a:cxnLst/>
              <a:rect l="l" t="t" r="r" b="b"/>
              <a:pathLst>
                <a:path w="4435820" h="438275">
                  <a:moveTo>
                    <a:pt x="203200" y="0"/>
                  </a:moveTo>
                  <a:lnTo>
                    <a:pt x="4435820" y="0"/>
                  </a:lnTo>
                  <a:lnTo>
                    <a:pt x="4232620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2700000">
            <a:off x="6893914" y="3957646"/>
            <a:ext cx="4500173" cy="4475626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0426799" y="4203727"/>
            <a:ext cx="1301556" cy="587922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965680" y="6321949"/>
            <a:ext cx="1074026" cy="1074026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2848048" y="7061485"/>
            <a:ext cx="3981823" cy="1260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Koefisien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Korelasi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dengan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Pearson Product Moment Correlation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flipH="1" flipV="1">
            <a:off x="6601788" y="7727052"/>
            <a:ext cx="1301556" cy="587922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 rot="1702398">
            <a:off x="10501337" y="7425605"/>
            <a:ext cx="1277711" cy="440317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 rot="-9426446">
            <a:off x="7219582" y="4045323"/>
            <a:ext cx="1277711" cy="440317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1965680" y="3285122"/>
            <a:ext cx="1074026" cy="1074026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15700002" y="3285122"/>
            <a:ext cx="1074026" cy="107402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p:blipFill>
        <p:spPr>
          <a:xfrm>
            <a:off x="15700002" y="6195459"/>
            <a:ext cx="1074026" cy="1074026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5359949" y="1719015"/>
            <a:ext cx="7568102" cy="11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0"/>
              </a:lnSpc>
            </a:pPr>
            <a:r>
              <a:rPr lang="en-US" sz="6500">
                <a:solidFill>
                  <a:srgbClr val="695941"/>
                </a:solidFill>
                <a:latin typeface="Barlow SemiCondensed Italics"/>
              </a:rPr>
              <a:t>Metodologi Penelitian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848048" y="3472833"/>
            <a:ext cx="2668057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>
                <a:solidFill>
                  <a:srgbClr val="695941"/>
                </a:solidFill>
                <a:latin typeface="Barlow SemiCondensed Italics"/>
              </a:rPr>
              <a:t>Labeling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202330" y="3472833"/>
            <a:ext cx="2668057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99"/>
              </a:lnSpc>
            </a:pPr>
            <a:r>
              <a:rPr lang="en-US" sz="3499" dirty="0">
                <a:solidFill>
                  <a:srgbClr val="695941"/>
                </a:solidFill>
                <a:latin typeface="Barlow SemiCondensed Italics"/>
              </a:rPr>
              <a:t>Preprocessing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744200" y="6393927"/>
            <a:ext cx="5134584" cy="5610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899"/>
              </a:lnSpc>
            </a:pPr>
            <a:r>
              <a:rPr lang="en-US" sz="3499" dirty="0" err="1">
                <a:solidFill>
                  <a:srgbClr val="695941"/>
                </a:solidFill>
                <a:latin typeface="Barlow SemiCondensed Italics"/>
              </a:rPr>
              <a:t>Pembobotan</a:t>
            </a:r>
            <a:r>
              <a:rPr lang="en-US" sz="3499" dirty="0">
                <a:solidFill>
                  <a:srgbClr val="695941"/>
                </a:solidFill>
                <a:latin typeface="Barlow SemiCondensed Italics"/>
              </a:rPr>
              <a:t> dan </a:t>
            </a:r>
            <a:r>
              <a:rPr lang="en-US" sz="3499" dirty="0" err="1">
                <a:solidFill>
                  <a:srgbClr val="695941"/>
                </a:solidFill>
                <a:latin typeface="Barlow SemiCondensed Italics"/>
              </a:rPr>
              <a:t>Klasifikasi</a:t>
            </a:r>
            <a:endParaRPr lang="en-US" sz="3499" dirty="0">
              <a:solidFill>
                <a:srgbClr val="695941"/>
              </a:solidFill>
              <a:latin typeface="Barlow SemiCondensed Italics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ntic Italics"/>
              </a:rPr>
              <a:t>11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848048" y="6393927"/>
            <a:ext cx="3981823" cy="561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 dirty="0" err="1">
                <a:solidFill>
                  <a:srgbClr val="695941"/>
                </a:solidFill>
                <a:latin typeface="Barlow SemiCondensed Italics"/>
              </a:rPr>
              <a:t>Korelasi</a:t>
            </a:r>
            <a:endParaRPr lang="en-US" sz="3499" dirty="0">
              <a:solidFill>
                <a:srgbClr val="695941"/>
              </a:solidFill>
              <a:latin typeface="Barlow SemiCondensed Italics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2848048" y="4136329"/>
            <a:ext cx="3981823" cy="1253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>
                <a:solidFill>
                  <a:srgbClr val="695941"/>
                </a:solidFill>
                <a:latin typeface="Barlow Light"/>
              </a:rPr>
              <a:t>Pelabelan data menjadi 3 jenis label yaitu Positif, Netral, dan Negatif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1888565" y="4136329"/>
            <a:ext cx="3981823" cy="83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400">
                <a:solidFill>
                  <a:srgbClr val="695941"/>
                </a:solidFill>
                <a:latin typeface="Barlow Light"/>
              </a:rPr>
              <a:t>Pembersihan data dari noise agar siap digunakan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896961" y="7061485"/>
            <a:ext cx="3981823" cy="2568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Pembobotan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menggunakan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TF-IDF,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klasifikasi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dengan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algoritma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SVM, dan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evaluasi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menggunakan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10-Fold Cross Validation dan Confusion Matrix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40" name="AutoShape 40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1" name="AutoShape 41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2" name="AutoShape 42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43" name="Picture 43"/>
          <p:cNvPicPr>
            <a:picLocks noChangeAspect="1"/>
          </p:cNvPicPr>
          <p:nvPr/>
        </p:nvPicPr>
        <p:blipFill>
          <a:blip r:embed="rId17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44" name="TextBox 44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</p:spTree>
    <p:extLst>
      <p:ext uri="{BB962C8B-B14F-4D97-AF65-F5344CB8AC3E}">
        <p14:creationId xmlns:p14="http://schemas.microsoft.com/office/powerpoint/2010/main" val="3087779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702295" y="979867"/>
            <a:ext cx="6265919" cy="789210"/>
            <a:chOff x="0" y="0"/>
            <a:chExt cx="3479673" cy="4382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479673" cy="438275"/>
            </a:xfrm>
            <a:custGeom>
              <a:avLst/>
              <a:gdLst/>
              <a:ahLst/>
              <a:cxnLst/>
              <a:rect l="l" t="t" r="r" b="b"/>
              <a:pathLst>
                <a:path w="3479673" h="438275">
                  <a:moveTo>
                    <a:pt x="203200" y="0"/>
                  </a:moveTo>
                  <a:lnTo>
                    <a:pt x="3479673" y="0"/>
                  </a:lnTo>
                  <a:lnTo>
                    <a:pt x="3276473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6DBC9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588213" y="7249321"/>
            <a:ext cx="2673220" cy="267322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4524911" y="161364"/>
            <a:ext cx="8668234" cy="1285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99"/>
              </a:lnSpc>
            </a:pPr>
            <a:r>
              <a:rPr lang="en-US" sz="7499">
                <a:solidFill>
                  <a:srgbClr val="695941"/>
                </a:solidFill>
                <a:latin typeface="Barlow SemiCondensed Italics"/>
              </a:rPr>
              <a:t>Kerangka Berpikir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23" name="AutoShape 23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4" name="AutoShape 24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5" name="AutoShape 25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ntic Italics"/>
              </a:rPr>
              <a:t>12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12C2A49-618B-D0DE-4372-8692C10774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084" y="2077585"/>
            <a:ext cx="7173715" cy="781169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702295" y="979867"/>
            <a:ext cx="6265919" cy="789210"/>
            <a:chOff x="0" y="0"/>
            <a:chExt cx="3479673" cy="4382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479673" cy="438275"/>
            </a:xfrm>
            <a:custGeom>
              <a:avLst/>
              <a:gdLst/>
              <a:ahLst/>
              <a:cxnLst/>
              <a:rect l="l" t="t" r="r" b="b"/>
              <a:pathLst>
                <a:path w="3479673" h="438275">
                  <a:moveTo>
                    <a:pt x="203200" y="0"/>
                  </a:moveTo>
                  <a:lnTo>
                    <a:pt x="3479673" y="0"/>
                  </a:lnTo>
                  <a:lnTo>
                    <a:pt x="3276473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6DBC9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588213" y="7249321"/>
            <a:ext cx="2673220" cy="267322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4524911" y="161364"/>
            <a:ext cx="8668234" cy="1285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99"/>
              </a:lnSpc>
            </a:pPr>
            <a:r>
              <a:rPr lang="en-US" sz="7499">
                <a:solidFill>
                  <a:srgbClr val="695941"/>
                </a:solidFill>
                <a:latin typeface="Barlow SemiCondensed Italics"/>
              </a:rPr>
              <a:t>Kerangka Berpikir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23" name="AutoShape 23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4" name="AutoShape 24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5" name="AutoShape 25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Antic Italics"/>
              </a:rPr>
              <a:t>13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0299D44-3CB0-E386-D125-08B112E3E6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212" y="2173443"/>
            <a:ext cx="7220970" cy="705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656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319573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5412547" y="1824280"/>
            <a:ext cx="9966459" cy="675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 dirty="0">
                <a:solidFill>
                  <a:srgbClr val="FFFFFF"/>
                </a:solidFill>
                <a:latin typeface="Barlow Light Bold"/>
              </a:rPr>
              <a:t>Labeling Data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695941"/>
                </a:solidFill>
                <a:latin typeface="Antic Italics"/>
              </a:rPr>
              <a:t>14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9" name="Group 29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3" name="AutoShape 33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4" name="AutoShape 34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5" name="AutoShape 35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6" name="Picture 3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pic>
        <p:nvPicPr>
          <p:cNvPr id="1026" name="Picture 2" descr="Emojis as representations of sentiments: positive, neutral, and negative to show how sentiment analysis works. Text reads 'my experience so far has been fantastic!' (positive), 'The product is ok, I guess' (neutral), and 'your support team is useless' (negative).">
            <a:extLst>
              <a:ext uri="{FF2B5EF4-FFF2-40B4-BE49-F238E27FC236}">
                <a16:creationId xmlns:a16="http://schemas.microsoft.com/office/drawing/2014/main" id="{9703F10D-ED98-17B1-E343-E903182116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73" t="29512" r="63684" b="26509"/>
          <a:stretch/>
        </p:blipFill>
        <p:spPr bwMode="auto">
          <a:xfrm>
            <a:off x="5295523" y="2941606"/>
            <a:ext cx="3162728" cy="4214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mojis as representations of sentiments: positive, neutral, and negative to show how sentiment analysis works. Text reads 'my experience so far has been fantastic!' (positive), 'The product is ok, I guess' (neutral), and 'your support team is useless' (negative).">
            <a:extLst>
              <a:ext uri="{FF2B5EF4-FFF2-40B4-BE49-F238E27FC236}">
                <a16:creationId xmlns:a16="http://schemas.microsoft.com/office/drawing/2014/main" id="{42C0CDC1-C648-4754-9B29-F7B01118E4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44" t="26326" r="38737" b="29695"/>
          <a:stretch/>
        </p:blipFill>
        <p:spPr bwMode="auto">
          <a:xfrm>
            <a:off x="8833764" y="2962714"/>
            <a:ext cx="3006299" cy="4214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mojis as representations of sentiments: positive, neutral, and negative to show how sentiment analysis works. Text reads 'my experience so far has been fantastic!' (positive), 'The product is ok, I guess' (neutral), and 'your support team is useless' (negative).">
            <a:extLst>
              <a:ext uri="{FF2B5EF4-FFF2-40B4-BE49-F238E27FC236}">
                <a16:creationId xmlns:a16="http://schemas.microsoft.com/office/drawing/2014/main" id="{6814E9EC-B4A5-BC1E-61E2-E2E2B7B590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02" t="29128" r="12281" b="27241"/>
          <a:stretch/>
        </p:blipFill>
        <p:spPr bwMode="auto">
          <a:xfrm>
            <a:off x="12161589" y="2941606"/>
            <a:ext cx="3044520" cy="4234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319573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5391305" y="1940046"/>
            <a:ext cx="9966459" cy="6131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 dirty="0">
                <a:solidFill>
                  <a:srgbClr val="FFFFFF"/>
                </a:solidFill>
                <a:latin typeface="Barlow Light Bold"/>
              </a:rPr>
              <a:t>Preprocessing</a:t>
            </a:r>
          </a:p>
          <a:p>
            <a:pPr>
              <a:lnSpc>
                <a:spcPts val="4759"/>
              </a:lnSpc>
            </a:pP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Tahapan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Preprocessing yang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penulis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lakukan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dalam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penelitian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ini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adalah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sebagai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berikut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: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Lowercasing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Puctuation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Removal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Tokenizing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Slang Word Conversion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Stop Word Removal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Stemming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Synonim</a:t>
            </a:r>
            <a:endParaRPr lang="en-US" sz="3399" dirty="0">
              <a:solidFill>
                <a:srgbClr val="FFFFFF"/>
              </a:solidFill>
              <a:latin typeface="Barlow Light Italics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695941"/>
                </a:solidFill>
                <a:latin typeface="Antic Italics"/>
              </a:rPr>
              <a:t>16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9" name="Group 29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3" name="AutoShape 33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4" name="AutoShape 34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5" name="AutoShape 35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6" name="Picture 3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  <p:extLst>
      <p:ext uri="{BB962C8B-B14F-4D97-AF65-F5344CB8AC3E}">
        <p14:creationId xmlns:p14="http://schemas.microsoft.com/office/powerpoint/2010/main" val="34824227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195631" y="1319572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pic>
        <p:nvPicPr>
          <p:cNvPr id="35" name="Picture 3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291118" y="4458048"/>
            <a:ext cx="2278083" cy="590614"/>
          </a:xfrm>
          <a:prstGeom prst="rect">
            <a:avLst/>
          </a:prstGeom>
        </p:spPr>
      </p:pic>
      <p:pic>
        <p:nvPicPr>
          <p:cNvPr id="36" name="Picture 3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5291118" y="6424724"/>
            <a:ext cx="3370089" cy="889130"/>
          </a:xfrm>
          <a:prstGeom prst="rect">
            <a:avLst/>
          </a:prstGeom>
        </p:spPr>
      </p:pic>
      <p:pic>
        <p:nvPicPr>
          <p:cNvPr id="37" name="Picture 3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5291118" y="8132237"/>
            <a:ext cx="2537502" cy="929580"/>
          </a:xfrm>
          <a:prstGeom prst="rect">
            <a:avLst/>
          </a:prstGeom>
        </p:spPr>
      </p:pic>
      <p:sp>
        <p:nvSpPr>
          <p:cNvPr id="38" name="TextBox 38"/>
          <p:cNvSpPr txBox="1"/>
          <p:nvPr/>
        </p:nvSpPr>
        <p:spPr>
          <a:xfrm>
            <a:off x="5367972" y="1581870"/>
            <a:ext cx="10523142" cy="1931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 dirty="0">
                <a:solidFill>
                  <a:srgbClr val="FFFFFF"/>
                </a:solidFill>
                <a:latin typeface="Barlow Light Bold"/>
              </a:rPr>
              <a:t>TF-IDF</a:t>
            </a:r>
          </a:p>
          <a:p>
            <a:pPr>
              <a:lnSpc>
                <a:spcPts val="4759"/>
              </a:lnSpc>
            </a:pP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Penilaian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bobot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setiap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kata pada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sebuah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dokumen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berdasarkan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frekuensi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dan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distribusi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kata.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17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5291118" y="3751903"/>
            <a:ext cx="12144245" cy="589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Barlow Light"/>
              </a:rPr>
              <a:t>TF (Term Frequency)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yaitu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kemunculan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suatu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kata pada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dokumen</a:t>
            </a:r>
            <a:endParaRPr lang="en-US" sz="3399" dirty="0">
              <a:solidFill>
                <a:srgbClr val="FFFFFF"/>
              </a:solidFill>
              <a:latin typeface="Barlow Light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5291118" y="5160900"/>
            <a:ext cx="12823348" cy="1164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Barlow Light"/>
              </a:rPr>
              <a:t>IDF (Inverse Document Frequency)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banyak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dokumen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yang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mengandung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kata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tertentu</a:t>
            </a:r>
            <a:endParaRPr lang="en-US" sz="3399" dirty="0">
              <a:solidFill>
                <a:srgbClr val="FFFFFF"/>
              </a:solidFill>
              <a:latin typeface="Barlow Light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5291118" y="7428154"/>
            <a:ext cx="12144245" cy="589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Sehingga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TF-IDF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didapat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dengan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persamaan</a:t>
            </a:r>
            <a:endParaRPr lang="en-US" sz="3399" dirty="0">
              <a:solidFill>
                <a:srgbClr val="FFFFFF"/>
              </a:solidFill>
              <a:latin typeface="Barlow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195631" y="1319572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8" name="TextBox 38"/>
          <p:cNvSpPr txBox="1"/>
          <p:nvPr/>
        </p:nvSpPr>
        <p:spPr>
          <a:xfrm>
            <a:off x="5367972" y="1581870"/>
            <a:ext cx="10523142" cy="675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 dirty="0">
                <a:solidFill>
                  <a:srgbClr val="FFFFFF"/>
                </a:solidFill>
                <a:latin typeface="Barlow Light Bold"/>
              </a:rPr>
              <a:t>TF-IDF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17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EBBBA917-1775-71D7-A361-D79BEE9EBC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8757" y="4069725"/>
            <a:ext cx="14778676" cy="169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232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195631" y="1319572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8" name="TextBox 38"/>
          <p:cNvSpPr txBox="1"/>
          <p:nvPr/>
        </p:nvSpPr>
        <p:spPr>
          <a:xfrm>
            <a:off x="5524489" y="1666558"/>
            <a:ext cx="1774165" cy="675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 dirty="0">
                <a:solidFill>
                  <a:srgbClr val="FFFFFF"/>
                </a:solidFill>
                <a:latin typeface="Barlow Light Bold"/>
              </a:rPr>
              <a:t>TF-IDF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17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22D28DC-40E9-9D34-DF6B-AE2D9EFC5F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54686" y="1733720"/>
            <a:ext cx="6068736" cy="800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66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4944087" y="-1169212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21439" y="2868260"/>
            <a:ext cx="3660947" cy="789210"/>
            <a:chOff x="0" y="0"/>
            <a:chExt cx="2033045" cy="4382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33045" cy="438275"/>
            </a:xfrm>
            <a:custGeom>
              <a:avLst/>
              <a:gdLst/>
              <a:ahLst/>
              <a:cxnLst/>
              <a:rect l="l" t="t" r="r" b="b"/>
              <a:pathLst>
                <a:path w="2033045" h="438275">
                  <a:moveTo>
                    <a:pt x="203200" y="0"/>
                  </a:moveTo>
                  <a:lnTo>
                    <a:pt x="2033045" y="0"/>
                  </a:lnTo>
                  <a:lnTo>
                    <a:pt x="1829845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6DBC9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930044" y="1749583"/>
            <a:ext cx="2728617" cy="789210"/>
            <a:chOff x="0" y="0"/>
            <a:chExt cx="1515292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15292" cy="438275"/>
            </a:xfrm>
            <a:custGeom>
              <a:avLst/>
              <a:gdLst/>
              <a:ahLst/>
              <a:cxnLst/>
              <a:rect l="l" t="t" r="r" b="b"/>
              <a:pathLst>
                <a:path w="1515292" h="438275">
                  <a:moveTo>
                    <a:pt x="203200" y="0"/>
                  </a:moveTo>
                  <a:lnTo>
                    <a:pt x="1515292" y="0"/>
                  </a:lnTo>
                  <a:lnTo>
                    <a:pt x="1312092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flipV="1">
            <a:off x="3420445" y="2149833"/>
            <a:ext cx="2047276" cy="6160993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5400000">
            <a:off x="381960" y="8088245"/>
            <a:ext cx="1834297" cy="1834297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26" name="AutoShape 26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7" name="AutoShape 27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8" name="AutoShape 28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9" name="Picture 29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6"/>
          <a:srcRect t="3613"/>
          <a:stretch>
            <a:fillRect/>
          </a:stretch>
        </p:blipFill>
        <p:spPr>
          <a:xfrm>
            <a:off x="5699037" y="1819368"/>
            <a:ext cx="8244987" cy="5495317"/>
          </a:xfrm>
          <a:prstGeom prst="rect">
            <a:avLst/>
          </a:prstGeom>
        </p:spPr>
      </p:pic>
      <p:pic>
        <p:nvPicPr>
          <p:cNvPr id="31" name="Picture 3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-7246666">
            <a:off x="13633827" y="6463589"/>
            <a:ext cx="2526256" cy="713667"/>
          </a:xfrm>
          <a:prstGeom prst="rect">
            <a:avLst/>
          </a:prstGeom>
        </p:spPr>
      </p:pic>
      <p:sp>
        <p:nvSpPr>
          <p:cNvPr id="32" name="TextBox 32"/>
          <p:cNvSpPr txBox="1"/>
          <p:nvPr/>
        </p:nvSpPr>
        <p:spPr>
          <a:xfrm>
            <a:off x="5699037" y="7733786"/>
            <a:ext cx="9466816" cy="1953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79"/>
              </a:lnSpc>
            </a:pPr>
            <a:r>
              <a:rPr lang="en-US" sz="3699">
                <a:solidFill>
                  <a:srgbClr val="695941"/>
                </a:solidFill>
                <a:latin typeface="Barlow Light"/>
              </a:rPr>
              <a:t>Tercatat menurut BPS (Badan Pusat Statistik) data pemilih meningkat setiap tahunnya dari 2004 sampai dengan 2019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ntic Italics"/>
              </a:rPr>
              <a:t>02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0" y="1201213"/>
            <a:ext cx="4834395" cy="2236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639"/>
              </a:lnSpc>
            </a:pPr>
            <a:r>
              <a:rPr lang="en-US" sz="7999">
                <a:solidFill>
                  <a:srgbClr val="695941"/>
                </a:solidFill>
                <a:latin typeface="Barlow SemiCondensed Italics"/>
              </a:rPr>
              <a:t>Latar</a:t>
            </a:r>
          </a:p>
          <a:p>
            <a:pPr algn="r">
              <a:lnSpc>
                <a:spcPts val="8639"/>
              </a:lnSpc>
            </a:pPr>
            <a:r>
              <a:rPr lang="en-US" sz="7999">
                <a:solidFill>
                  <a:srgbClr val="695941"/>
                </a:solidFill>
                <a:latin typeface="Barlow SemiCondensed Italics"/>
              </a:rPr>
              <a:t>Belakang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  <p:sp>
        <p:nvSpPr>
          <p:cNvPr id="36" name="TextBox 30">
            <a:extLst>
              <a:ext uri="{FF2B5EF4-FFF2-40B4-BE49-F238E27FC236}">
                <a16:creationId xmlns:a16="http://schemas.microsoft.com/office/drawing/2014/main" id="{EE8E82F5-DDB0-811F-59A5-8A6F2352E196}"/>
              </a:ext>
            </a:extLst>
          </p:cNvPr>
          <p:cNvSpPr txBox="1"/>
          <p:nvPr/>
        </p:nvSpPr>
        <p:spPr>
          <a:xfrm>
            <a:off x="5092866" y="760153"/>
            <a:ext cx="7535707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79"/>
              </a:lnSpc>
            </a:pPr>
            <a:r>
              <a:rPr lang="en-US" sz="4400" b="1" dirty="0" err="1">
                <a:solidFill>
                  <a:srgbClr val="695941"/>
                </a:solidFill>
                <a:latin typeface="Barlow Light"/>
              </a:rPr>
              <a:t>Pemilihan</a:t>
            </a:r>
            <a:r>
              <a:rPr lang="en-US" sz="4400" b="1" dirty="0">
                <a:solidFill>
                  <a:srgbClr val="695941"/>
                </a:solidFill>
                <a:latin typeface="Barlow Light"/>
              </a:rPr>
              <a:t> Calon </a:t>
            </a:r>
            <a:r>
              <a:rPr lang="en-US" sz="4400" b="1" dirty="0" err="1">
                <a:solidFill>
                  <a:srgbClr val="695941"/>
                </a:solidFill>
                <a:latin typeface="Barlow Light"/>
              </a:rPr>
              <a:t>Presiden</a:t>
            </a:r>
            <a:r>
              <a:rPr lang="en-US" sz="4400" b="1" dirty="0">
                <a:solidFill>
                  <a:srgbClr val="695941"/>
                </a:solidFill>
                <a:latin typeface="Barlow Light"/>
              </a:rPr>
              <a:t> 2024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319573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pic>
        <p:nvPicPr>
          <p:cNvPr id="35" name="Picture 35"/>
          <p:cNvPicPr>
            <a:picLocks noChangeAspect="1"/>
          </p:cNvPicPr>
          <p:nvPr/>
        </p:nvPicPr>
        <p:blipFill>
          <a:blip r:embed="rId5"/>
          <a:srcRect l="12422" t="26267" r="10916" b="23715"/>
          <a:stretch>
            <a:fillRect/>
          </a:stretch>
        </p:blipFill>
        <p:spPr>
          <a:xfrm>
            <a:off x="5222380" y="4456621"/>
            <a:ext cx="5809049" cy="3790084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67972" y="1591395"/>
            <a:ext cx="10523142" cy="2522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>
                <a:solidFill>
                  <a:srgbClr val="FFFFFF"/>
                </a:solidFill>
                <a:latin typeface="Barlow Light Bold"/>
              </a:rPr>
              <a:t>Support Vector Machine 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Barlow Light"/>
              </a:rPr>
              <a:t>merupakan salah satu metode klasifikasi untuk menemukan hyperplane terbaik untuk memisahkan 2 kelas (dalam Rahutomo et al., 2018)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18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1584248" y="4389946"/>
            <a:ext cx="4400936" cy="1789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Barlow Light"/>
              </a:rPr>
              <a:t>Terlihat 2 buah kelas dipisahkan oleh sebuah </a:t>
            </a:r>
            <a:r>
              <a:rPr lang="en-US" sz="3399">
                <a:solidFill>
                  <a:srgbClr val="FFFFFF"/>
                </a:solidFill>
                <a:latin typeface="Barlow Light Italics"/>
              </a:rPr>
              <a:t>hyperplane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02516" y="1204564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 dirty="0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pic>
        <p:nvPicPr>
          <p:cNvPr id="35" name="Picture 35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1141895" y="3984926"/>
            <a:ext cx="5748137" cy="1136514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67972" y="1591395"/>
            <a:ext cx="10523142" cy="2522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Barlow Light Bold"/>
              </a:rPr>
              <a:t>Support Vector Machine (Kernel)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RBF (Radial Basis Function)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merupakan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kernel yang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digunakan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untuk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menganalisis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2 data yang tidak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terpisah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secara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linear. 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19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sp>
        <p:nvSpPr>
          <p:cNvPr id="40" name="TextBox 36">
            <a:extLst>
              <a:ext uri="{FF2B5EF4-FFF2-40B4-BE49-F238E27FC236}">
                <a16:creationId xmlns:a16="http://schemas.microsoft.com/office/drawing/2014/main" id="{2F7EDDF5-2111-3508-29BD-A4FF26592564}"/>
              </a:ext>
            </a:extLst>
          </p:cNvPr>
          <p:cNvSpPr txBox="1"/>
          <p:nvPr/>
        </p:nvSpPr>
        <p:spPr>
          <a:xfrm>
            <a:off x="3719894" y="5831164"/>
            <a:ext cx="10523142" cy="1779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RBF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digunakan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karena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data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berupa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teks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yang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sulit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dipisahkan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secara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linear, juga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komposisi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yang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kurang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seimbang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mendukung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 Italics"/>
              </a:rPr>
              <a:t>penggunaan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 kernel ini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02516" y="1204564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 dirty="0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19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pic>
        <p:nvPicPr>
          <p:cNvPr id="39" name="Picture 35">
            <a:extLst>
              <a:ext uri="{FF2B5EF4-FFF2-40B4-BE49-F238E27FC236}">
                <a16:creationId xmlns:a16="http://schemas.microsoft.com/office/drawing/2014/main" id="{7F4F154E-1EAB-2B13-F019-E216E6B1810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5345971" y="3309877"/>
            <a:ext cx="5961548" cy="3477569"/>
          </a:xfrm>
          <a:prstGeom prst="rect">
            <a:avLst/>
          </a:prstGeom>
        </p:spPr>
      </p:pic>
      <p:sp>
        <p:nvSpPr>
          <p:cNvPr id="41" name="TextBox 36">
            <a:extLst>
              <a:ext uri="{FF2B5EF4-FFF2-40B4-BE49-F238E27FC236}">
                <a16:creationId xmlns:a16="http://schemas.microsoft.com/office/drawing/2014/main" id="{1C4F265D-EF75-C270-0FC8-43D3B9E985BB}"/>
              </a:ext>
            </a:extLst>
          </p:cNvPr>
          <p:cNvSpPr txBox="1"/>
          <p:nvPr/>
        </p:nvSpPr>
        <p:spPr>
          <a:xfrm>
            <a:off x="5367972" y="1591395"/>
            <a:ext cx="10523142" cy="1411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Barlow Light Bold"/>
              </a:rPr>
              <a:t>Support Vector Machine </a:t>
            </a:r>
          </a:p>
          <a:p>
            <a:pPr>
              <a:lnSpc>
                <a:spcPts val="5880"/>
              </a:lnSpc>
            </a:pP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Diketahui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data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sebagai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berikut</a:t>
            </a:r>
            <a:endParaRPr lang="en-US" sz="3399" dirty="0">
              <a:solidFill>
                <a:srgbClr val="FFFFFF"/>
              </a:solidFill>
              <a:latin typeface="Barlow Light"/>
            </a:endParaRPr>
          </a:p>
        </p:txBody>
      </p:sp>
    </p:spTree>
    <p:extLst>
      <p:ext uri="{BB962C8B-B14F-4D97-AF65-F5344CB8AC3E}">
        <p14:creationId xmlns:p14="http://schemas.microsoft.com/office/powerpoint/2010/main" val="2837699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02516" y="1204564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 dirty="0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19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sp>
        <p:nvSpPr>
          <p:cNvPr id="41" name="TextBox 36">
            <a:extLst>
              <a:ext uri="{FF2B5EF4-FFF2-40B4-BE49-F238E27FC236}">
                <a16:creationId xmlns:a16="http://schemas.microsoft.com/office/drawing/2014/main" id="{1C4F265D-EF75-C270-0FC8-43D3B9E985BB}"/>
              </a:ext>
            </a:extLst>
          </p:cNvPr>
          <p:cNvSpPr txBox="1"/>
          <p:nvPr/>
        </p:nvSpPr>
        <p:spPr>
          <a:xfrm>
            <a:off x="5367972" y="1591395"/>
            <a:ext cx="10523142" cy="2167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Barlow Light Bold"/>
              </a:rPr>
              <a:t>Support Vector Machine </a:t>
            </a:r>
          </a:p>
          <a:p>
            <a:pPr>
              <a:lnSpc>
                <a:spcPts val="5880"/>
              </a:lnSpc>
            </a:pPr>
            <a:r>
              <a:rPr lang="en-US" sz="3399" dirty="0">
                <a:solidFill>
                  <a:srgbClr val="FFFFFF"/>
                </a:solidFill>
                <a:latin typeface="Barlow Light"/>
              </a:rPr>
              <a:t>Lalu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dihitung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>
                <a:solidFill>
                  <a:srgbClr val="FFFFFF"/>
                </a:solidFill>
                <a:latin typeface="Barlow Light Italics"/>
              </a:rPr>
              <a:t>Euclidean Distance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per masing-masing data,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didapat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sebagai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berikut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:</a:t>
            </a:r>
          </a:p>
        </p:txBody>
      </p:sp>
      <p:pic>
        <p:nvPicPr>
          <p:cNvPr id="35" name="Picture 35">
            <a:extLst>
              <a:ext uri="{FF2B5EF4-FFF2-40B4-BE49-F238E27FC236}">
                <a16:creationId xmlns:a16="http://schemas.microsoft.com/office/drawing/2014/main" id="{3EAA6501-670A-9854-BD56-C8FE0D21D30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4693373" y="4188963"/>
            <a:ext cx="10968738" cy="355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4357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02516" y="1204564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 dirty="0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19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sp>
        <p:nvSpPr>
          <p:cNvPr id="41" name="TextBox 36">
            <a:extLst>
              <a:ext uri="{FF2B5EF4-FFF2-40B4-BE49-F238E27FC236}">
                <a16:creationId xmlns:a16="http://schemas.microsoft.com/office/drawing/2014/main" id="{1C4F265D-EF75-C270-0FC8-43D3B9E985BB}"/>
              </a:ext>
            </a:extLst>
          </p:cNvPr>
          <p:cNvSpPr txBox="1"/>
          <p:nvPr/>
        </p:nvSpPr>
        <p:spPr>
          <a:xfrm>
            <a:off x="5367972" y="1591395"/>
            <a:ext cx="10523142" cy="1411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Barlow Light Bold"/>
              </a:rPr>
              <a:t>Support Vector Machine </a:t>
            </a:r>
          </a:p>
          <a:p>
            <a:pPr>
              <a:lnSpc>
                <a:spcPts val="5880"/>
              </a:lnSpc>
            </a:pPr>
            <a:r>
              <a:rPr lang="en-US" sz="3399" dirty="0">
                <a:solidFill>
                  <a:srgbClr val="FFFFFF"/>
                </a:solidFill>
                <a:latin typeface="Barlow Light"/>
              </a:rPr>
              <a:t>Data Baru (2,2)</a:t>
            </a:r>
          </a:p>
        </p:txBody>
      </p:sp>
      <p:pic>
        <p:nvPicPr>
          <p:cNvPr id="39" name="Picture 35">
            <a:extLst>
              <a:ext uri="{FF2B5EF4-FFF2-40B4-BE49-F238E27FC236}">
                <a16:creationId xmlns:a16="http://schemas.microsoft.com/office/drawing/2014/main" id="{E07D1593-B1B2-8308-780A-33EA345FA00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5409071" y="3605764"/>
            <a:ext cx="4783674" cy="4135040"/>
          </a:xfrm>
          <a:prstGeom prst="rect">
            <a:avLst/>
          </a:prstGeom>
        </p:spPr>
      </p:pic>
      <p:pic>
        <p:nvPicPr>
          <p:cNvPr id="35" name="Picture 35">
            <a:extLst>
              <a:ext uri="{FF2B5EF4-FFF2-40B4-BE49-F238E27FC236}">
                <a16:creationId xmlns:a16="http://schemas.microsoft.com/office/drawing/2014/main" id="{C9978DDC-C934-D4D3-E743-4D10DBA7677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1551559" y="3483276"/>
            <a:ext cx="5748137" cy="113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9961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02516" y="1204564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 dirty="0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19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sp>
        <p:nvSpPr>
          <p:cNvPr id="41" name="TextBox 36">
            <a:extLst>
              <a:ext uri="{FF2B5EF4-FFF2-40B4-BE49-F238E27FC236}">
                <a16:creationId xmlns:a16="http://schemas.microsoft.com/office/drawing/2014/main" id="{1C4F265D-EF75-C270-0FC8-43D3B9E985BB}"/>
              </a:ext>
            </a:extLst>
          </p:cNvPr>
          <p:cNvSpPr txBox="1"/>
          <p:nvPr/>
        </p:nvSpPr>
        <p:spPr>
          <a:xfrm>
            <a:off x="5367972" y="1591395"/>
            <a:ext cx="10523142" cy="1411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Barlow Light Bold"/>
              </a:rPr>
              <a:t>Support Vector Machine </a:t>
            </a:r>
          </a:p>
          <a:p>
            <a:pPr>
              <a:lnSpc>
                <a:spcPts val="5880"/>
              </a:lnSpc>
            </a:pP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Hitung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jumlah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jarak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setiap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data </a:t>
            </a:r>
          </a:p>
        </p:txBody>
      </p:sp>
      <p:pic>
        <p:nvPicPr>
          <p:cNvPr id="42" name="Picture 35">
            <a:extLst>
              <a:ext uri="{FF2B5EF4-FFF2-40B4-BE49-F238E27FC236}">
                <a16:creationId xmlns:a16="http://schemas.microsoft.com/office/drawing/2014/main" id="{D38C86D7-D14B-342D-4F24-CC4B6D1256A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5349840" y="3791730"/>
            <a:ext cx="7306127" cy="2869315"/>
          </a:xfrm>
          <a:prstGeom prst="rect">
            <a:avLst/>
          </a:prstGeom>
        </p:spPr>
      </p:pic>
      <p:sp>
        <p:nvSpPr>
          <p:cNvPr id="43" name="TextBox 39">
            <a:extLst>
              <a:ext uri="{FF2B5EF4-FFF2-40B4-BE49-F238E27FC236}">
                <a16:creationId xmlns:a16="http://schemas.microsoft.com/office/drawing/2014/main" id="{2DC09C1F-1227-6447-3FAA-05D4FA20FCB2}"/>
              </a:ext>
            </a:extLst>
          </p:cNvPr>
          <p:cNvSpPr txBox="1"/>
          <p:nvPr/>
        </p:nvSpPr>
        <p:spPr>
          <a:xfrm>
            <a:off x="5175382" y="6931928"/>
            <a:ext cx="10523142" cy="1189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Didapat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label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netral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sebagai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nilai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paling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kecil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,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sehingga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data 2,2 masuk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kedalam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label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netral</a:t>
            </a:r>
            <a:endParaRPr lang="en-US" sz="3399" dirty="0">
              <a:solidFill>
                <a:srgbClr val="FFFFFF"/>
              </a:solidFill>
              <a:latin typeface="Barlow Light"/>
            </a:endParaRPr>
          </a:p>
        </p:txBody>
      </p:sp>
    </p:spTree>
    <p:extLst>
      <p:ext uri="{BB962C8B-B14F-4D97-AF65-F5344CB8AC3E}">
        <p14:creationId xmlns:p14="http://schemas.microsoft.com/office/powerpoint/2010/main" val="67286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319573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pic>
        <p:nvPicPr>
          <p:cNvPr id="35" name="Picture 3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328207" y="3180800"/>
            <a:ext cx="10899501" cy="4306196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67972" y="1581870"/>
            <a:ext cx="10523142" cy="1332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>
                <a:solidFill>
                  <a:srgbClr val="FFFFFF"/>
                </a:solidFill>
                <a:latin typeface="Barlow Light Bold"/>
              </a:rPr>
              <a:t>Contoh Implementasi TF-IDF dan SVM</a:t>
            </a:r>
          </a:p>
          <a:p>
            <a:pPr>
              <a:lnSpc>
                <a:spcPts val="4759"/>
              </a:lnSpc>
            </a:pPr>
            <a:endParaRPr lang="en-US" sz="4199">
              <a:solidFill>
                <a:srgbClr val="FFFFFF"/>
              </a:solidFill>
              <a:latin typeface="Barlow Light Bold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20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245117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pic>
        <p:nvPicPr>
          <p:cNvPr id="35" name="Picture 3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516105" y="5143500"/>
            <a:ext cx="5454076" cy="4036696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67972" y="1591395"/>
            <a:ext cx="11273184" cy="3122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>
                <a:solidFill>
                  <a:srgbClr val="FFFFFF"/>
                </a:solidFill>
                <a:latin typeface="Barlow Light Bold"/>
              </a:rPr>
              <a:t>K-Fold Cross Validation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Barlow Light"/>
              </a:rPr>
              <a:t>Merupakan cara melakukan validasi dengan cara membagi sample secara acak sebanyak nilai K dari total  fold.  Lalu data tersebut dijadikan data testing sedangkan sisanya menjadi data training. (dalam Hutapea et al., 2018)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"/>
              </a:rPr>
              <a:t>21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319573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pic>
        <p:nvPicPr>
          <p:cNvPr id="35" name="Picture 3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040025" y="3415871"/>
            <a:ext cx="13089967" cy="3623407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67972" y="1581870"/>
            <a:ext cx="10523142" cy="1332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>
                <a:solidFill>
                  <a:srgbClr val="FFFFFF"/>
                </a:solidFill>
                <a:latin typeface="Barlow Light Bold"/>
              </a:rPr>
              <a:t>Contoh Implementasi K-Fold</a:t>
            </a:r>
          </a:p>
          <a:p>
            <a:pPr>
              <a:lnSpc>
                <a:spcPts val="4759"/>
              </a:lnSpc>
            </a:pPr>
            <a:endParaRPr lang="en-US" sz="4199">
              <a:solidFill>
                <a:srgbClr val="FFFFFF"/>
              </a:solidFill>
              <a:latin typeface="Barlow Light Bold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22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105355" y="1326222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pic>
        <p:nvPicPr>
          <p:cNvPr id="35" name="Picture 35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5175383" y="4203563"/>
            <a:ext cx="6634482" cy="2161983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67972" y="1591395"/>
            <a:ext cx="11273184" cy="2522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Barlow Light Bold"/>
              </a:rPr>
              <a:t>Confusion Matrix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Barlow Light"/>
              </a:rPr>
              <a:t>Confusion Matrix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merupakan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sebuah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metode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berupa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matriks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yang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berfungsi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untuk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menilai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kinerja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akurasi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klasifikasi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berdasarkan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dataset dan label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sebenarnya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"/>
              </a:rPr>
              <a:t>23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sp>
        <p:nvSpPr>
          <p:cNvPr id="39" name="TextBox 36">
            <a:extLst>
              <a:ext uri="{FF2B5EF4-FFF2-40B4-BE49-F238E27FC236}">
                <a16:creationId xmlns:a16="http://schemas.microsoft.com/office/drawing/2014/main" id="{2CBC4B49-EFA0-004B-7675-A5BBF523ACF9}"/>
              </a:ext>
            </a:extLst>
          </p:cNvPr>
          <p:cNvSpPr txBox="1"/>
          <p:nvPr/>
        </p:nvSpPr>
        <p:spPr>
          <a:xfrm>
            <a:off x="5367972" y="1591344"/>
            <a:ext cx="11273184" cy="2522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Barlow Light Bold"/>
              </a:rPr>
              <a:t>Confusion Matrix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Barlow Light"/>
              </a:rPr>
              <a:t>Confusion Matrix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merupakan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sebuah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metode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berupa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matriks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yang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berfungsi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untuk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menilai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kinerja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akurasi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klasifikasi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berdasarkan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dataset dan label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sebenarnya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.</a:t>
            </a:r>
          </a:p>
        </p:txBody>
      </p:sp>
      <p:sp>
        <p:nvSpPr>
          <p:cNvPr id="40" name="TextBox 36">
            <a:extLst>
              <a:ext uri="{FF2B5EF4-FFF2-40B4-BE49-F238E27FC236}">
                <a16:creationId xmlns:a16="http://schemas.microsoft.com/office/drawing/2014/main" id="{26714D63-2A8B-AD3D-86EC-0D2A45944D38}"/>
              </a:ext>
            </a:extLst>
          </p:cNvPr>
          <p:cNvSpPr txBox="1"/>
          <p:nvPr/>
        </p:nvSpPr>
        <p:spPr>
          <a:xfrm>
            <a:off x="4343400" y="6523924"/>
            <a:ext cx="13466469" cy="17799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Barlow Light"/>
              </a:rPr>
              <a:t>Nilai yang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penulis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ambil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untuk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ukuran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merupakan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f1-score macro. Hal ini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dikarenakan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nilai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f1-score macro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akan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lebih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merata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pada dataset yang tidak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seimbang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(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dalam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Anidjar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et. al., 2023)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4944087" y="-1169212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285750" indent="-285750" algn="ctr">
                <a:lnSpc>
                  <a:spcPts val="2799"/>
                </a:lnSpc>
                <a:buFont typeface="Arial" panose="020B0604020202020204" pitchFamily="34" charset="0"/>
                <a:buChar char="•"/>
              </a:pPr>
              <a:endParaRPr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45A78074-D196-B65B-B602-13AA6AC46DC6}"/>
              </a:ext>
            </a:extLst>
          </p:cNvPr>
          <p:cNvSpPr/>
          <p:nvPr/>
        </p:nvSpPr>
        <p:spPr>
          <a:xfrm>
            <a:off x="1223408" y="3860884"/>
            <a:ext cx="3292240" cy="29272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21439" y="2868260"/>
            <a:ext cx="3660947" cy="789210"/>
            <a:chOff x="0" y="0"/>
            <a:chExt cx="2033045" cy="4382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33045" cy="438275"/>
            </a:xfrm>
            <a:custGeom>
              <a:avLst/>
              <a:gdLst/>
              <a:ahLst/>
              <a:cxnLst/>
              <a:rect l="l" t="t" r="r" b="b"/>
              <a:pathLst>
                <a:path w="2033045" h="438275">
                  <a:moveTo>
                    <a:pt x="203200" y="0"/>
                  </a:moveTo>
                  <a:lnTo>
                    <a:pt x="2033045" y="0"/>
                  </a:lnTo>
                  <a:lnTo>
                    <a:pt x="1829845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6DBC9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930044" y="1749583"/>
            <a:ext cx="2728617" cy="789210"/>
            <a:chOff x="0" y="0"/>
            <a:chExt cx="1515292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15292" cy="438275"/>
            </a:xfrm>
            <a:custGeom>
              <a:avLst/>
              <a:gdLst/>
              <a:ahLst/>
              <a:cxnLst/>
              <a:rect l="l" t="t" r="r" b="b"/>
              <a:pathLst>
                <a:path w="1515292" h="438275">
                  <a:moveTo>
                    <a:pt x="203200" y="0"/>
                  </a:moveTo>
                  <a:lnTo>
                    <a:pt x="1515292" y="0"/>
                  </a:lnTo>
                  <a:lnTo>
                    <a:pt x="1312092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5400000">
            <a:off x="381960" y="8088245"/>
            <a:ext cx="1834297" cy="1834297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26" name="AutoShape 26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7" name="AutoShape 27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8" name="AutoShape 28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9" name="Picture 29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0" name="TextBox 30"/>
          <p:cNvSpPr txBox="1"/>
          <p:nvPr/>
        </p:nvSpPr>
        <p:spPr>
          <a:xfrm>
            <a:off x="5640664" y="1444986"/>
            <a:ext cx="7535707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79"/>
              </a:lnSpc>
            </a:pPr>
            <a:r>
              <a:rPr lang="en-US" sz="4400" b="1" dirty="0" err="1">
                <a:solidFill>
                  <a:srgbClr val="695941"/>
                </a:solidFill>
                <a:latin typeface="Barlow Light"/>
              </a:rPr>
              <a:t>Pemilihan</a:t>
            </a:r>
            <a:r>
              <a:rPr lang="en-US" sz="4400" b="1" dirty="0">
                <a:solidFill>
                  <a:srgbClr val="695941"/>
                </a:solidFill>
                <a:latin typeface="Barlow Light"/>
              </a:rPr>
              <a:t> Calon </a:t>
            </a:r>
            <a:r>
              <a:rPr lang="en-US" sz="4400" b="1" dirty="0" err="1">
                <a:solidFill>
                  <a:srgbClr val="695941"/>
                </a:solidFill>
                <a:latin typeface="Barlow Light"/>
              </a:rPr>
              <a:t>Presiden</a:t>
            </a:r>
            <a:r>
              <a:rPr lang="en-US" sz="4400" b="1" dirty="0">
                <a:solidFill>
                  <a:srgbClr val="695941"/>
                </a:solidFill>
                <a:latin typeface="Barlow Light"/>
              </a:rPr>
              <a:t> 2024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ntic Italics"/>
              </a:rPr>
              <a:t>03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0" y="1201213"/>
            <a:ext cx="4834395" cy="2236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639"/>
              </a:lnSpc>
            </a:pPr>
            <a:r>
              <a:rPr lang="en-US" sz="7999">
                <a:solidFill>
                  <a:srgbClr val="695941"/>
                </a:solidFill>
                <a:latin typeface="Barlow SemiCondensed Italics"/>
              </a:rPr>
              <a:t>Latar</a:t>
            </a:r>
          </a:p>
          <a:p>
            <a:pPr algn="r">
              <a:lnSpc>
                <a:spcPts val="8639"/>
              </a:lnSpc>
            </a:pPr>
            <a:r>
              <a:rPr lang="en-US" sz="7999">
                <a:solidFill>
                  <a:srgbClr val="695941"/>
                </a:solidFill>
                <a:latin typeface="Barlow SemiCondensed Italics"/>
              </a:rPr>
              <a:t>Belakang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  <p:pic>
        <p:nvPicPr>
          <p:cNvPr id="37" name="Picture 2" descr="Tinta Millenial Sticker by rumah123 for iOS &amp; Android | GIPHY">
            <a:extLst>
              <a:ext uri="{FF2B5EF4-FFF2-40B4-BE49-F238E27FC236}">
                <a16:creationId xmlns:a16="http://schemas.microsoft.com/office/drawing/2014/main" id="{8EACC0FC-C091-53DA-F11D-81D31220B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554" y="3994598"/>
            <a:ext cx="2676466" cy="267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6A223798-63BB-78A2-D706-82BBFEF2CB42}"/>
              </a:ext>
            </a:extLst>
          </p:cNvPr>
          <p:cNvSpPr/>
          <p:nvPr/>
        </p:nvSpPr>
        <p:spPr>
          <a:xfrm>
            <a:off x="5086595" y="3860883"/>
            <a:ext cx="3292240" cy="29272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5" name="Picture 2" descr="Twitter Bird by Vitomir Gojak on Dribbble">
            <a:extLst>
              <a:ext uri="{FF2B5EF4-FFF2-40B4-BE49-F238E27FC236}">
                <a16:creationId xmlns:a16="http://schemas.microsoft.com/office/drawing/2014/main" id="{679DD628-1C72-22F0-69F5-825BCE36E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664" y="4137343"/>
            <a:ext cx="3064158" cy="2374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613A062-54CD-01DD-77C7-46252642CDB7}"/>
              </a:ext>
            </a:extLst>
          </p:cNvPr>
          <p:cNvSpPr/>
          <p:nvPr/>
        </p:nvSpPr>
        <p:spPr>
          <a:xfrm>
            <a:off x="8870802" y="3860881"/>
            <a:ext cx="3292240" cy="29272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028" name="Picture 4" descr="Machine learning logo - Wi6Labs">
            <a:extLst>
              <a:ext uri="{FF2B5EF4-FFF2-40B4-BE49-F238E27FC236}">
                <a16:creationId xmlns:a16="http://schemas.microsoft.com/office/drawing/2014/main" id="{8DFC52B2-97CC-07E0-99CD-9EB118AB8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7989" y="4535453"/>
            <a:ext cx="2704006" cy="1775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4E539277-6B91-8855-CBD6-61BBB273861A}"/>
              </a:ext>
            </a:extLst>
          </p:cNvPr>
          <p:cNvSpPr/>
          <p:nvPr/>
        </p:nvSpPr>
        <p:spPr>
          <a:xfrm>
            <a:off x="12730167" y="3860880"/>
            <a:ext cx="3292240" cy="29272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030" name="Picture 6" descr="Survey Icon Png Circle Transparent PNG - 1032x1032 - Free Download on  NicePNG">
            <a:extLst>
              <a:ext uri="{FF2B5EF4-FFF2-40B4-BE49-F238E27FC236}">
                <a16:creationId xmlns:a16="http://schemas.microsoft.com/office/drawing/2014/main" id="{C739718D-4FE2-680B-D013-E636DEC28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14874" y="3948318"/>
            <a:ext cx="2695594" cy="282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30">
            <a:extLst>
              <a:ext uri="{FF2B5EF4-FFF2-40B4-BE49-F238E27FC236}">
                <a16:creationId xmlns:a16="http://schemas.microsoft.com/office/drawing/2014/main" id="{5D218FE8-25BC-0CF4-F15B-23B8D996776A}"/>
              </a:ext>
            </a:extLst>
          </p:cNvPr>
          <p:cNvSpPr txBox="1"/>
          <p:nvPr/>
        </p:nvSpPr>
        <p:spPr>
          <a:xfrm>
            <a:off x="2184752" y="6788145"/>
            <a:ext cx="1422069" cy="5924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79"/>
              </a:lnSpc>
            </a:pPr>
            <a:r>
              <a:rPr lang="en-US" sz="3600" b="1" dirty="0" err="1">
                <a:solidFill>
                  <a:srgbClr val="695941"/>
                </a:solidFill>
                <a:latin typeface="Barlow Light"/>
              </a:rPr>
              <a:t>Pemilu</a:t>
            </a:r>
            <a:endParaRPr lang="en-US" sz="3600" b="1" dirty="0">
              <a:solidFill>
                <a:srgbClr val="695941"/>
              </a:solidFill>
              <a:latin typeface="Barlow Light"/>
            </a:endParaRPr>
          </a:p>
        </p:txBody>
      </p:sp>
      <p:sp>
        <p:nvSpPr>
          <p:cNvPr id="43" name="TextBox 30">
            <a:extLst>
              <a:ext uri="{FF2B5EF4-FFF2-40B4-BE49-F238E27FC236}">
                <a16:creationId xmlns:a16="http://schemas.microsoft.com/office/drawing/2014/main" id="{B8CDEB23-5EB3-5C0A-C9B4-3E299BD0373C}"/>
              </a:ext>
            </a:extLst>
          </p:cNvPr>
          <p:cNvSpPr txBox="1"/>
          <p:nvPr/>
        </p:nvSpPr>
        <p:spPr>
          <a:xfrm>
            <a:off x="6015896" y="6847882"/>
            <a:ext cx="1422069" cy="5924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79"/>
              </a:lnSpc>
            </a:pPr>
            <a:r>
              <a:rPr lang="en-US" sz="3600" b="1" dirty="0">
                <a:solidFill>
                  <a:srgbClr val="695941"/>
                </a:solidFill>
                <a:latin typeface="Barlow Light"/>
              </a:rPr>
              <a:t>Twitter</a:t>
            </a:r>
          </a:p>
        </p:txBody>
      </p:sp>
      <p:sp>
        <p:nvSpPr>
          <p:cNvPr id="44" name="TextBox 30">
            <a:extLst>
              <a:ext uri="{FF2B5EF4-FFF2-40B4-BE49-F238E27FC236}">
                <a16:creationId xmlns:a16="http://schemas.microsoft.com/office/drawing/2014/main" id="{7E761127-D86C-FBD2-3D0B-796BBE5195D2}"/>
              </a:ext>
            </a:extLst>
          </p:cNvPr>
          <p:cNvSpPr txBox="1"/>
          <p:nvPr/>
        </p:nvSpPr>
        <p:spPr>
          <a:xfrm>
            <a:off x="9577906" y="6785681"/>
            <a:ext cx="1873457" cy="1259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00" b="1" dirty="0">
                <a:solidFill>
                  <a:srgbClr val="695941"/>
                </a:solidFill>
                <a:latin typeface="Barlow Light"/>
              </a:rPr>
              <a:t>Machine Learning</a:t>
            </a:r>
          </a:p>
        </p:txBody>
      </p:sp>
      <p:sp>
        <p:nvSpPr>
          <p:cNvPr id="45" name="TextBox 30">
            <a:extLst>
              <a:ext uri="{FF2B5EF4-FFF2-40B4-BE49-F238E27FC236}">
                <a16:creationId xmlns:a16="http://schemas.microsoft.com/office/drawing/2014/main" id="{22AAAE1B-AF66-3540-B84B-6551246C3092}"/>
              </a:ext>
            </a:extLst>
          </p:cNvPr>
          <p:cNvSpPr txBox="1"/>
          <p:nvPr/>
        </p:nvSpPr>
        <p:spPr>
          <a:xfrm>
            <a:off x="13112206" y="6775405"/>
            <a:ext cx="2528161" cy="1259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00" b="1" dirty="0">
                <a:solidFill>
                  <a:srgbClr val="695941"/>
                </a:solidFill>
                <a:latin typeface="Barlow Light"/>
              </a:rPr>
              <a:t>Survey </a:t>
            </a:r>
            <a:r>
              <a:rPr lang="en-US" sz="3600" b="1" dirty="0" err="1">
                <a:solidFill>
                  <a:srgbClr val="695941"/>
                </a:solidFill>
                <a:latin typeface="Barlow Light"/>
              </a:rPr>
              <a:t>Elektabilitas</a:t>
            </a:r>
            <a:endParaRPr lang="en-US" sz="3600" b="1" dirty="0">
              <a:solidFill>
                <a:srgbClr val="695941"/>
              </a:solidFill>
              <a:latin typeface="Barlow Ligh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319573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pic>
        <p:nvPicPr>
          <p:cNvPr id="35" name="Picture 3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672997" y="3514175"/>
            <a:ext cx="13270962" cy="3671988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77497" y="1581870"/>
            <a:ext cx="10523142" cy="1332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>
                <a:solidFill>
                  <a:srgbClr val="FFFFFF"/>
                </a:solidFill>
                <a:latin typeface="Barlow Light Bold"/>
              </a:rPr>
              <a:t>Contoh Implementasi Confusion Matrix</a:t>
            </a:r>
          </a:p>
          <a:p>
            <a:pPr>
              <a:lnSpc>
                <a:spcPts val="4759"/>
              </a:lnSpc>
            </a:pPr>
            <a:endParaRPr lang="en-US" sz="4199">
              <a:solidFill>
                <a:srgbClr val="FFFFFF"/>
              </a:solidFill>
              <a:latin typeface="Barlow Light Bold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24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245117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pic>
        <p:nvPicPr>
          <p:cNvPr id="35" name="Picture 3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367972" y="5751756"/>
            <a:ext cx="6446944" cy="1584418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58447" y="1591395"/>
            <a:ext cx="11891328" cy="3722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Barlow Light Bold"/>
              </a:rPr>
              <a:t>Pearson Correlation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Barlow Light"/>
              </a:rPr>
              <a:t>Pearson Correlation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merupakan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metode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untuk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mencari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hubungan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linear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antara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2 variable atau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lebih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. Hasil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dari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Pearson Correlation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merupakan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koefisien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korelasi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yang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berkisar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antara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angka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0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sampai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1 yang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berlaku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untuk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angka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negatif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(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dalam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Rarasati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dan Putra, 2021)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6304906" y="9237376"/>
            <a:ext cx="134485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25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245117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58447" y="1591395"/>
            <a:ext cx="11891328" cy="2536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Barlow Light Bold"/>
              </a:rPr>
              <a:t>Survey </a:t>
            </a:r>
            <a:r>
              <a:rPr lang="en-US" sz="4200" dirty="0" err="1">
                <a:solidFill>
                  <a:srgbClr val="FFFFFF"/>
                </a:solidFill>
                <a:latin typeface="Barlow Light Bold"/>
              </a:rPr>
              <a:t>Elektabilitas</a:t>
            </a:r>
            <a:endParaRPr lang="en-US" sz="4200" dirty="0">
              <a:solidFill>
                <a:srgbClr val="FFFFFF"/>
              </a:solidFill>
              <a:latin typeface="Barlow Light Bold"/>
            </a:endParaRP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Barlow Light"/>
              </a:rPr>
              <a:t>Survey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Elektabilitas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merupakan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sebuah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survey yang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mengambil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sampel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acak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dari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masyarakat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tentang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hak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pilih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mereka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terhadap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calon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presiden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695941"/>
                </a:solidFill>
                <a:latin typeface="Antic Italics"/>
              </a:rPr>
              <a:t>26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pic>
        <p:nvPicPr>
          <p:cNvPr id="3076" name="Picture 4" descr="Sticker Instagram Sticker by Ipsos i-Say for iOS &amp; Android | GIPHY">
            <a:extLst>
              <a:ext uri="{FF2B5EF4-FFF2-40B4-BE49-F238E27FC236}">
                <a16:creationId xmlns:a16="http://schemas.microsoft.com/office/drawing/2014/main" id="{FEF559EA-059B-43CC-6BE3-F3BD44ABD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26" y="4429922"/>
            <a:ext cx="2991162" cy="299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DDC8C2E-1321-4B84-E552-564BC38D47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0888" y="4205134"/>
            <a:ext cx="11502593" cy="480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4167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245117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28190" y="2376596"/>
            <a:ext cx="11891328" cy="3152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Barlow Light Bold"/>
              </a:rPr>
              <a:t>Survey </a:t>
            </a:r>
            <a:r>
              <a:rPr lang="en-US" sz="4200" dirty="0" err="1">
                <a:solidFill>
                  <a:srgbClr val="FFFFFF"/>
                </a:solidFill>
                <a:latin typeface="Barlow Light Bold"/>
              </a:rPr>
              <a:t>Elektabilitas</a:t>
            </a:r>
            <a:endParaRPr lang="en-US" sz="4200" dirty="0">
              <a:solidFill>
                <a:srgbClr val="FFFFFF"/>
              </a:solidFill>
              <a:latin typeface="Barlow Light Bold"/>
            </a:endParaRPr>
          </a:p>
          <a:p>
            <a:pPr>
              <a:lnSpc>
                <a:spcPts val="4759"/>
              </a:lnSpc>
            </a:pP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Dikarenakan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jumlah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yang tidak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seimbang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tiap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bulan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,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maka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penulis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melakukan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perhitungan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rata-rata per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bulan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sebelum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melanjutkan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ke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tahap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berikutnya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yaitu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perhitungan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Barlow Light"/>
              </a:rPr>
              <a:t>Korelasi</a:t>
            </a:r>
            <a:r>
              <a:rPr lang="en-US" sz="3399" dirty="0">
                <a:solidFill>
                  <a:srgbClr val="FFFFFF"/>
                </a:solidFill>
                <a:latin typeface="Barlow Light"/>
              </a:rPr>
              <a:t> Pearson.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695941"/>
                </a:solidFill>
                <a:latin typeface="Antic Italics"/>
              </a:rPr>
              <a:t>27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pic>
        <p:nvPicPr>
          <p:cNvPr id="4100" name="Picture 4" descr="UAS - MYOB - XII AK 1&amp;2 - SMKN 1 POSO - HANDS. CH.SE. Ak. Gr | Quizizz">
            <a:extLst>
              <a:ext uri="{FF2B5EF4-FFF2-40B4-BE49-F238E27FC236}">
                <a16:creationId xmlns:a16="http://schemas.microsoft.com/office/drawing/2014/main" id="{D8AEE225-B4C1-9627-E976-282A08AB5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5563" y="5221734"/>
            <a:ext cx="3266472" cy="3152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7940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245117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Landasan</a:t>
            </a:r>
          </a:p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Teori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58447" y="1591395"/>
            <a:ext cx="11891328" cy="675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Barlow Light Bold"/>
              </a:rPr>
              <a:t>Pearson Correlation (</a:t>
            </a:r>
            <a:r>
              <a:rPr lang="en-US" sz="4200" dirty="0" err="1">
                <a:solidFill>
                  <a:srgbClr val="FFFFFF"/>
                </a:solidFill>
                <a:latin typeface="Barlow Light Bold"/>
              </a:rPr>
              <a:t>Contoh</a:t>
            </a:r>
            <a:r>
              <a:rPr lang="en-US" sz="4200" dirty="0">
                <a:solidFill>
                  <a:srgbClr val="FFFFFF"/>
                </a:solidFill>
                <a:latin typeface="Barlow Light Bold"/>
              </a:rPr>
              <a:t>)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695941"/>
                </a:solidFill>
                <a:latin typeface="Antic Italics"/>
              </a:rPr>
              <a:t>26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  <p:pic>
        <p:nvPicPr>
          <p:cNvPr id="3076" name="Picture 4" descr="Sticker Instagram Sticker by Ipsos i-Say for iOS &amp; Android | GIPHY">
            <a:extLst>
              <a:ext uri="{FF2B5EF4-FFF2-40B4-BE49-F238E27FC236}">
                <a16:creationId xmlns:a16="http://schemas.microsoft.com/office/drawing/2014/main" id="{FEF559EA-059B-43CC-6BE3-F3BD44ABD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26" y="4429922"/>
            <a:ext cx="2991162" cy="299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5048E073-1CE9-7EAC-3D32-6598053067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8336" y="2641453"/>
            <a:ext cx="7068781" cy="1612507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B3B5ACB5-6AE4-8A61-B2E3-6B2E1C2ADA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8808" y="5054366"/>
            <a:ext cx="13701590" cy="293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84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4944087" y="-1169212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21439" y="2868260"/>
            <a:ext cx="3660947" cy="789210"/>
            <a:chOff x="0" y="0"/>
            <a:chExt cx="2033045" cy="4382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33045" cy="438275"/>
            </a:xfrm>
            <a:custGeom>
              <a:avLst/>
              <a:gdLst/>
              <a:ahLst/>
              <a:cxnLst/>
              <a:rect l="l" t="t" r="r" b="b"/>
              <a:pathLst>
                <a:path w="2033045" h="438275">
                  <a:moveTo>
                    <a:pt x="203200" y="0"/>
                  </a:moveTo>
                  <a:lnTo>
                    <a:pt x="2033045" y="0"/>
                  </a:lnTo>
                  <a:lnTo>
                    <a:pt x="1829845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6DBC9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930044" y="1749583"/>
            <a:ext cx="2728617" cy="789210"/>
            <a:chOff x="0" y="0"/>
            <a:chExt cx="1515292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15292" cy="438275"/>
            </a:xfrm>
            <a:custGeom>
              <a:avLst/>
              <a:gdLst/>
              <a:ahLst/>
              <a:cxnLst/>
              <a:rect l="l" t="t" r="r" b="b"/>
              <a:pathLst>
                <a:path w="1515292" h="438275">
                  <a:moveTo>
                    <a:pt x="203200" y="0"/>
                  </a:moveTo>
                  <a:lnTo>
                    <a:pt x="1515292" y="0"/>
                  </a:lnTo>
                  <a:lnTo>
                    <a:pt x="1312092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flipV="1">
            <a:off x="3420445" y="2149833"/>
            <a:ext cx="2047276" cy="6160993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381960" y="8088245"/>
            <a:ext cx="1834297" cy="1834297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26" name="AutoShape 26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7" name="AutoShape 27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8" name="AutoShape 28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9" name="Picture 2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0" name="TextBox 30"/>
          <p:cNvSpPr txBox="1"/>
          <p:nvPr/>
        </p:nvSpPr>
        <p:spPr>
          <a:xfrm>
            <a:off x="5904366" y="1673383"/>
            <a:ext cx="9466816" cy="1296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79"/>
              </a:lnSpc>
            </a:pPr>
            <a:r>
              <a:rPr lang="en-US" sz="3699">
                <a:solidFill>
                  <a:srgbClr val="695941"/>
                </a:solidFill>
                <a:latin typeface="Barlow Light"/>
              </a:rPr>
              <a:t>Fold Terbaik dari masing-masing calon presiden ditampilkan pada tabel berikut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ntic"/>
              </a:rPr>
              <a:t>28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-1" y="1201213"/>
            <a:ext cx="5391305" cy="22364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639"/>
              </a:lnSpc>
            </a:pPr>
            <a:r>
              <a:rPr lang="en-US" sz="7999" dirty="0">
                <a:solidFill>
                  <a:srgbClr val="695941"/>
                </a:solidFill>
                <a:latin typeface="Barlow SemiCondensed Italics"/>
              </a:rPr>
              <a:t>Hasil dan </a:t>
            </a:r>
            <a:r>
              <a:rPr lang="en-US" sz="7999" dirty="0" err="1">
                <a:solidFill>
                  <a:srgbClr val="695941"/>
                </a:solidFill>
                <a:latin typeface="Barlow SemiCondensed Italics"/>
              </a:rPr>
              <a:t>Pembahasan</a:t>
            </a:r>
            <a:endParaRPr lang="en-US" sz="7999" dirty="0">
              <a:solidFill>
                <a:srgbClr val="695941"/>
              </a:solidFill>
              <a:latin typeface="Barlow SemiCondensed Italics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175382" y="4469172"/>
            <a:ext cx="10450547" cy="2401562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4944087" y="-1169212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21439" y="2868260"/>
            <a:ext cx="3660947" cy="789210"/>
            <a:chOff x="0" y="0"/>
            <a:chExt cx="2033045" cy="4382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33045" cy="438275"/>
            </a:xfrm>
            <a:custGeom>
              <a:avLst/>
              <a:gdLst/>
              <a:ahLst/>
              <a:cxnLst/>
              <a:rect l="l" t="t" r="r" b="b"/>
              <a:pathLst>
                <a:path w="2033045" h="438275">
                  <a:moveTo>
                    <a:pt x="203200" y="0"/>
                  </a:moveTo>
                  <a:lnTo>
                    <a:pt x="2033045" y="0"/>
                  </a:lnTo>
                  <a:lnTo>
                    <a:pt x="1829845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6DBC9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930044" y="1749583"/>
            <a:ext cx="2728617" cy="789210"/>
            <a:chOff x="0" y="0"/>
            <a:chExt cx="1515292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15292" cy="438275"/>
            </a:xfrm>
            <a:custGeom>
              <a:avLst/>
              <a:gdLst/>
              <a:ahLst/>
              <a:cxnLst/>
              <a:rect l="l" t="t" r="r" b="b"/>
              <a:pathLst>
                <a:path w="1515292" h="438275">
                  <a:moveTo>
                    <a:pt x="203200" y="0"/>
                  </a:moveTo>
                  <a:lnTo>
                    <a:pt x="1515292" y="0"/>
                  </a:lnTo>
                  <a:lnTo>
                    <a:pt x="1312092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flipV="1">
            <a:off x="3420445" y="2149833"/>
            <a:ext cx="2047276" cy="6160993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381960" y="8088245"/>
            <a:ext cx="1834297" cy="1834297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26" name="AutoShape 26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7" name="AutoShape 27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8" name="AutoShape 28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9" name="Picture 2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2" name="TextBox 32"/>
          <p:cNvSpPr txBox="1"/>
          <p:nvPr/>
        </p:nvSpPr>
        <p:spPr>
          <a:xfrm>
            <a:off x="5904366" y="1673383"/>
            <a:ext cx="9466816" cy="1953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79"/>
              </a:lnSpc>
            </a:pPr>
            <a:r>
              <a:rPr lang="en-US" sz="3699">
                <a:solidFill>
                  <a:srgbClr val="695941"/>
                </a:solidFill>
                <a:latin typeface="Barlow Light"/>
              </a:rPr>
              <a:t>Hasil perhitungan Pearson Correlation untuk data sentimen dan survei elektabilitas calon Anies Baswedan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ntic Italics"/>
              </a:rPr>
              <a:t>29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-1" y="1201213"/>
            <a:ext cx="5391305" cy="22364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639"/>
              </a:lnSpc>
            </a:pPr>
            <a:r>
              <a:rPr lang="en-US" sz="7999" dirty="0">
                <a:solidFill>
                  <a:srgbClr val="695941"/>
                </a:solidFill>
                <a:latin typeface="Barlow SemiCondensed Italics"/>
              </a:rPr>
              <a:t>Hasil dan </a:t>
            </a:r>
            <a:r>
              <a:rPr lang="en-US" sz="7999" dirty="0" err="1">
                <a:solidFill>
                  <a:srgbClr val="695941"/>
                </a:solidFill>
                <a:latin typeface="Barlow SemiCondensed Italics"/>
              </a:rPr>
              <a:t>Pembahasan</a:t>
            </a:r>
            <a:endParaRPr lang="en-US" sz="7999" dirty="0">
              <a:solidFill>
                <a:srgbClr val="695941"/>
              </a:solidFill>
              <a:latin typeface="Barlow SemiCondensed Italics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E73B9524-F369-D0F1-439F-7355505F9D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8840" y="6125502"/>
            <a:ext cx="6948676" cy="1816459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2BE3A05-5DE5-A807-D6D0-B8A97CF4C0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1935" y="3735606"/>
            <a:ext cx="8791611" cy="1953691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4944087" y="-1169212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21439" y="2868260"/>
            <a:ext cx="3660947" cy="789210"/>
            <a:chOff x="0" y="0"/>
            <a:chExt cx="2033045" cy="4382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33045" cy="438275"/>
            </a:xfrm>
            <a:custGeom>
              <a:avLst/>
              <a:gdLst/>
              <a:ahLst/>
              <a:cxnLst/>
              <a:rect l="l" t="t" r="r" b="b"/>
              <a:pathLst>
                <a:path w="2033045" h="438275">
                  <a:moveTo>
                    <a:pt x="203200" y="0"/>
                  </a:moveTo>
                  <a:lnTo>
                    <a:pt x="2033045" y="0"/>
                  </a:lnTo>
                  <a:lnTo>
                    <a:pt x="1829845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6DBC9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930044" y="1749583"/>
            <a:ext cx="2728617" cy="789210"/>
            <a:chOff x="0" y="0"/>
            <a:chExt cx="1515292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15292" cy="438275"/>
            </a:xfrm>
            <a:custGeom>
              <a:avLst/>
              <a:gdLst/>
              <a:ahLst/>
              <a:cxnLst/>
              <a:rect l="l" t="t" r="r" b="b"/>
              <a:pathLst>
                <a:path w="1515292" h="438275">
                  <a:moveTo>
                    <a:pt x="203200" y="0"/>
                  </a:moveTo>
                  <a:lnTo>
                    <a:pt x="1515292" y="0"/>
                  </a:lnTo>
                  <a:lnTo>
                    <a:pt x="1312092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flipV="1">
            <a:off x="3420445" y="2149833"/>
            <a:ext cx="2047276" cy="6160993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381960" y="8088245"/>
            <a:ext cx="1834297" cy="1834297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26" name="AutoShape 26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7" name="AutoShape 27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8" name="AutoShape 28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9" name="Picture 2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2" name="TextBox 32"/>
          <p:cNvSpPr txBox="1"/>
          <p:nvPr/>
        </p:nvSpPr>
        <p:spPr>
          <a:xfrm>
            <a:off x="5904366" y="1673383"/>
            <a:ext cx="9466816" cy="1953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79"/>
              </a:lnSpc>
            </a:pPr>
            <a:r>
              <a:rPr lang="en-US" sz="3699">
                <a:solidFill>
                  <a:srgbClr val="695941"/>
                </a:solidFill>
                <a:latin typeface="Barlow Light"/>
              </a:rPr>
              <a:t>Hasil perhitungan Pearson Correlation untuk data sentimen dan survei elektabilitas calon Ganjar Pranowo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ntic Italics"/>
              </a:rPr>
              <a:t>30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-1" y="1201213"/>
            <a:ext cx="5391305" cy="22364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639"/>
              </a:lnSpc>
            </a:pPr>
            <a:r>
              <a:rPr lang="en-US" sz="7999" dirty="0">
                <a:solidFill>
                  <a:srgbClr val="695941"/>
                </a:solidFill>
                <a:latin typeface="Barlow SemiCondensed Italics"/>
              </a:rPr>
              <a:t>Hasil dan </a:t>
            </a:r>
            <a:r>
              <a:rPr lang="en-US" sz="7999" dirty="0" err="1">
                <a:solidFill>
                  <a:srgbClr val="695941"/>
                </a:solidFill>
                <a:latin typeface="Barlow SemiCondensed Italics"/>
              </a:rPr>
              <a:t>Pembahasan</a:t>
            </a:r>
            <a:endParaRPr lang="en-US" sz="7999" dirty="0">
              <a:solidFill>
                <a:srgbClr val="695941"/>
              </a:solidFill>
              <a:latin typeface="Barlow SemiCondensed Italics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8C0489E3-91E2-F743-6E8E-7FF6B3392A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4366" y="4071815"/>
            <a:ext cx="8963189" cy="192233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C99B849-79EB-F041-4F14-9F7F64CD2B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4642" y="6411746"/>
            <a:ext cx="7174302" cy="189908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4944087" y="-1169212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21439" y="2868260"/>
            <a:ext cx="3660947" cy="789210"/>
            <a:chOff x="0" y="0"/>
            <a:chExt cx="2033045" cy="4382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33045" cy="438275"/>
            </a:xfrm>
            <a:custGeom>
              <a:avLst/>
              <a:gdLst/>
              <a:ahLst/>
              <a:cxnLst/>
              <a:rect l="l" t="t" r="r" b="b"/>
              <a:pathLst>
                <a:path w="2033045" h="438275">
                  <a:moveTo>
                    <a:pt x="203200" y="0"/>
                  </a:moveTo>
                  <a:lnTo>
                    <a:pt x="2033045" y="0"/>
                  </a:lnTo>
                  <a:lnTo>
                    <a:pt x="1829845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6DBC9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930044" y="1749583"/>
            <a:ext cx="2728617" cy="789210"/>
            <a:chOff x="0" y="0"/>
            <a:chExt cx="1515292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15292" cy="438275"/>
            </a:xfrm>
            <a:custGeom>
              <a:avLst/>
              <a:gdLst/>
              <a:ahLst/>
              <a:cxnLst/>
              <a:rect l="l" t="t" r="r" b="b"/>
              <a:pathLst>
                <a:path w="1515292" h="438275">
                  <a:moveTo>
                    <a:pt x="203200" y="0"/>
                  </a:moveTo>
                  <a:lnTo>
                    <a:pt x="1515292" y="0"/>
                  </a:lnTo>
                  <a:lnTo>
                    <a:pt x="1312092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flipV="1">
            <a:off x="3420445" y="2149833"/>
            <a:ext cx="2047276" cy="6160993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381960" y="8088245"/>
            <a:ext cx="1834297" cy="1834297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26" name="AutoShape 26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7" name="AutoShape 27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28" name="AutoShape 28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9" name="Picture 2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2" name="TextBox 32"/>
          <p:cNvSpPr txBox="1"/>
          <p:nvPr/>
        </p:nvSpPr>
        <p:spPr>
          <a:xfrm>
            <a:off x="5904366" y="1673383"/>
            <a:ext cx="9466816" cy="1953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79"/>
              </a:lnSpc>
            </a:pPr>
            <a:r>
              <a:rPr lang="en-US" sz="3699">
                <a:solidFill>
                  <a:srgbClr val="695941"/>
                </a:solidFill>
                <a:latin typeface="Barlow Light"/>
              </a:rPr>
              <a:t>Hasil perhitungan Pearson Correlation untuk data sentimen dan survei elektabilitas calon Prabowo Subianto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ntic Italics"/>
              </a:rPr>
              <a:t>31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-1" y="1201213"/>
            <a:ext cx="5367577" cy="22364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639"/>
              </a:lnSpc>
            </a:pPr>
            <a:r>
              <a:rPr lang="en-US" sz="7999" dirty="0">
                <a:solidFill>
                  <a:srgbClr val="695941"/>
                </a:solidFill>
                <a:latin typeface="Barlow SemiCondensed Italics"/>
              </a:rPr>
              <a:t>Hasil dan </a:t>
            </a:r>
            <a:r>
              <a:rPr lang="en-US" sz="7999" dirty="0" err="1">
                <a:solidFill>
                  <a:srgbClr val="695941"/>
                </a:solidFill>
                <a:latin typeface="Barlow SemiCondensed Italics"/>
              </a:rPr>
              <a:t>Pembahasan</a:t>
            </a:r>
            <a:endParaRPr lang="en-US" sz="7999" dirty="0">
              <a:solidFill>
                <a:srgbClr val="695941"/>
              </a:solidFill>
              <a:latin typeface="Barlow SemiCondensed Italics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28446758-C8CD-2BEF-D809-77836581B5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4366" y="3971062"/>
            <a:ext cx="8977523" cy="19950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E36B8D79-2E37-376F-67B5-444CF85A4F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1065" y="6621658"/>
            <a:ext cx="7525179" cy="199195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93392" y="1245117"/>
            <a:ext cx="19093032" cy="8677424"/>
            <a:chOff x="0" y="0"/>
            <a:chExt cx="5028618" cy="22854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028617" cy="2285412"/>
            </a:xfrm>
            <a:custGeom>
              <a:avLst/>
              <a:gdLst/>
              <a:ahLst/>
              <a:cxnLst/>
              <a:rect l="l" t="t" r="r" b="b"/>
              <a:pathLst>
                <a:path w="5028617" h="2285412">
                  <a:moveTo>
                    <a:pt x="0" y="0"/>
                  </a:moveTo>
                  <a:lnTo>
                    <a:pt x="5028617" y="0"/>
                  </a:lnTo>
                  <a:lnTo>
                    <a:pt x="5028617" y="2285412"/>
                  </a:lnTo>
                  <a:lnTo>
                    <a:pt x="0" y="2285412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92919" y="1348635"/>
            <a:ext cx="4953593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 dirty="0">
                <a:solidFill>
                  <a:srgbClr val="FFFFFF"/>
                </a:solidFill>
                <a:latin typeface="Barlow SemiCondensed Italics"/>
              </a:rPr>
              <a:t>Kesimpulan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6616172" y="313764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5" name="TextBox 35"/>
          <p:cNvSpPr txBox="1"/>
          <p:nvPr/>
        </p:nvSpPr>
        <p:spPr>
          <a:xfrm>
            <a:off x="5187630" y="2067961"/>
            <a:ext cx="11891328" cy="8021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Implementasi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Mesin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Sentiment analysis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menggunakan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Python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berbasis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website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menggunakan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framework Flask dan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algoritma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Support Vector Machine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menggunakan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kernel Gaussian RBF </a:t>
            </a:r>
          </a:p>
          <a:p>
            <a:pPr marL="457200" indent="-457200" algn="just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Barlow Light Bold"/>
              </a:rPr>
              <a:t>Fold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Terbaik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untuk masing-masing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calon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adalah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fold ke-8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dengan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f1-score 0,66 untuk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calon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Anies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Baswedan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, fold ke-5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dengan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f1-score 0,72 untuk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calon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Ganjar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Pranowo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, dan fold ke-4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dengan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f1-score 0,78 untuk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calon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Prabowo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Subianto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.</a:t>
            </a:r>
          </a:p>
          <a:p>
            <a:pPr marL="457200" indent="-457200" algn="just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Adanya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keterkaitan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antara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sentimen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dengan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survei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elektabilitas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portal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berita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dengan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kesimpulan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yang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diperoleh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untuk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calon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Anies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Baswedan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dan Prabowo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Subianto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korelasi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memiliki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hubungan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kuat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yang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searah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yaitu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semakin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tinggi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sentimen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positif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maka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semakin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tinggi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elektabilitas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namun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untuk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calon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Ganjar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Pranowo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korelasi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dengan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hubungan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kuat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tidak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searah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sehingga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semakin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rendah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sentimen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positif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maka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semakin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tinggi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Barlow Light Bold"/>
              </a:rPr>
              <a:t>elektabilitas</a:t>
            </a:r>
            <a:r>
              <a:rPr lang="en-US" sz="3000" dirty="0">
                <a:solidFill>
                  <a:srgbClr val="FFFFFF"/>
                </a:solidFill>
                <a:latin typeface="Barlow Light Bold"/>
              </a:rPr>
              <a:t>. </a:t>
            </a:r>
          </a:p>
          <a:p>
            <a:pPr algn="just">
              <a:lnSpc>
                <a:spcPts val="4200"/>
              </a:lnSpc>
            </a:pPr>
            <a:endParaRPr lang="en-US" sz="3000" dirty="0">
              <a:solidFill>
                <a:srgbClr val="FFFFFF"/>
              </a:solidFill>
              <a:latin typeface="Barlow Light Bold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695941"/>
                </a:solidFill>
                <a:latin typeface="Antic"/>
              </a:rPr>
              <a:t>32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541759" y="2514757"/>
            <a:ext cx="6265919" cy="789210"/>
            <a:chOff x="0" y="0"/>
            <a:chExt cx="3479673" cy="4382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479673" cy="438275"/>
            </a:xfrm>
            <a:custGeom>
              <a:avLst/>
              <a:gdLst/>
              <a:ahLst/>
              <a:cxnLst/>
              <a:rect l="l" t="t" r="r" b="b"/>
              <a:pathLst>
                <a:path w="3479673" h="438275">
                  <a:moveTo>
                    <a:pt x="203200" y="0"/>
                  </a:moveTo>
                  <a:lnTo>
                    <a:pt x="3479673" y="0"/>
                  </a:lnTo>
                  <a:lnTo>
                    <a:pt x="3276473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6DBC9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4471426" y="3723067"/>
            <a:ext cx="11120997" cy="1258506"/>
            <a:chOff x="0" y="0"/>
            <a:chExt cx="5386833" cy="6096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386833" cy="609600"/>
            </a:xfrm>
            <a:custGeom>
              <a:avLst/>
              <a:gdLst/>
              <a:ahLst/>
              <a:cxnLst/>
              <a:rect l="l" t="t" r="r" b="b"/>
              <a:pathLst>
                <a:path w="5386833" h="609600">
                  <a:moveTo>
                    <a:pt x="203200" y="0"/>
                  </a:moveTo>
                  <a:lnTo>
                    <a:pt x="5386833" y="0"/>
                  </a:lnTo>
                  <a:lnTo>
                    <a:pt x="5183633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3863975" y="5438772"/>
            <a:ext cx="11120997" cy="1258506"/>
            <a:chOff x="0" y="0"/>
            <a:chExt cx="5386833" cy="6096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386833" cy="609600"/>
            </a:xfrm>
            <a:custGeom>
              <a:avLst/>
              <a:gdLst/>
              <a:ahLst/>
              <a:cxnLst/>
              <a:rect l="l" t="t" r="r" b="b"/>
              <a:pathLst>
                <a:path w="5386833" h="609600">
                  <a:moveTo>
                    <a:pt x="203200" y="0"/>
                  </a:moveTo>
                  <a:lnTo>
                    <a:pt x="5386833" y="0"/>
                  </a:lnTo>
                  <a:lnTo>
                    <a:pt x="5183633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3247180" y="7154478"/>
            <a:ext cx="11120997" cy="1258506"/>
            <a:chOff x="0" y="0"/>
            <a:chExt cx="5386833" cy="6096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386833" cy="609600"/>
            </a:xfrm>
            <a:custGeom>
              <a:avLst/>
              <a:gdLst/>
              <a:ahLst/>
              <a:cxnLst/>
              <a:rect l="l" t="t" r="r" b="b"/>
              <a:pathLst>
                <a:path w="5386833" h="609600">
                  <a:moveTo>
                    <a:pt x="203200" y="0"/>
                  </a:moveTo>
                  <a:lnTo>
                    <a:pt x="5386833" y="0"/>
                  </a:lnTo>
                  <a:lnTo>
                    <a:pt x="5183633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4042929" y="3818889"/>
            <a:ext cx="1066862" cy="1066862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3492660" y="5534594"/>
            <a:ext cx="1066862" cy="1066862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2942391" y="7250300"/>
            <a:ext cx="1066862" cy="1066862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35" name="Picture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588213" y="7249321"/>
            <a:ext cx="2673220" cy="2673220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1364375" y="1696254"/>
            <a:ext cx="8668234" cy="1285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99"/>
              </a:lnSpc>
            </a:pPr>
            <a:r>
              <a:rPr lang="en-US" sz="7499">
                <a:solidFill>
                  <a:srgbClr val="695941"/>
                </a:solidFill>
                <a:latin typeface="Barlow SemiCondensed Italics"/>
              </a:rPr>
              <a:t>Rumusan Masalah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3863975" y="3868132"/>
            <a:ext cx="1520021" cy="863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FFFFFF"/>
                </a:solidFill>
                <a:latin typeface="Barlow Light Italics"/>
              </a:rPr>
              <a:t>1.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5339126" y="3880819"/>
            <a:ext cx="9249224" cy="824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Implementasi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Support Vector Machine pada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topik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pemilihan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calon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presiden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2024?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4802940" y="5443986"/>
            <a:ext cx="9871307" cy="1260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Kualitas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Sentiment Analysis untuk tweet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pemilihan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calon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presiden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2024 dengan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menggunakan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400" dirty="0" err="1">
                <a:solidFill>
                  <a:srgbClr val="695941"/>
                </a:solidFill>
                <a:latin typeface="Barlow Light"/>
              </a:rPr>
              <a:t>metode</a:t>
            </a:r>
            <a:r>
              <a:rPr lang="en-US" sz="2400" dirty="0">
                <a:solidFill>
                  <a:srgbClr val="695941"/>
                </a:solidFill>
                <a:latin typeface="Barlow Light"/>
              </a:rPr>
              <a:t> 10-Fold Cross Validation dan Confusion Matrix?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4235832" y="7309429"/>
            <a:ext cx="9828000" cy="834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695941"/>
                </a:solidFill>
                <a:latin typeface="Barlow Light"/>
              </a:rPr>
              <a:t>Apakah ada keterkaitan antara hasil analisa dengan survey elektabilitas portal berita?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ntic Italics"/>
              </a:rPr>
              <a:t>04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3282919" y="5591172"/>
            <a:ext cx="1520021" cy="863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FFFFFF"/>
                </a:solidFill>
                <a:latin typeface="Barlow Light Italics"/>
              </a:rPr>
              <a:t>2.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715811" y="7261804"/>
            <a:ext cx="1520021" cy="863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FFFFFF"/>
                </a:solidFill>
                <a:latin typeface="Barlow Light Italics"/>
              </a:rPr>
              <a:t>3.</a:t>
            </a:r>
          </a:p>
        </p:txBody>
      </p:sp>
      <p:grpSp>
        <p:nvGrpSpPr>
          <p:cNvPr id="44" name="Group 44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7" name="TextBox 47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48" name="AutoShape 48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9" name="AutoShape 49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50" name="AutoShape 50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51" name="Picture 5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52" name="TextBox 52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  <p:pic>
        <p:nvPicPr>
          <p:cNvPr id="2050" name="Picture 2" descr="Confused Question Mark Sticker by Le Guess Who for iOS &amp; Android | GIPHY">
            <a:extLst>
              <a:ext uri="{FF2B5EF4-FFF2-40B4-BE49-F238E27FC236}">
                <a16:creationId xmlns:a16="http://schemas.microsoft.com/office/drawing/2014/main" id="{50F582C3-F79B-E6D9-6F78-15D80119F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7231" y="6036769"/>
            <a:ext cx="2581272" cy="2581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93392" y="1245117"/>
            <a:ext cx="19093032" cy="7660616"/>
            <a:chOff x="0" y="0"/>
            <a:chExt cx="5028618" cy="20176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2017611"/>
            </a:xfrm>
            <a:custGeom>
              <a:avLst/>
              <a:gdLst/>
              <a:ahLst/>
              <a:cxnLst/>
              <a:rect l="l" t="t" r="r" b="b"/>
              <a:pathLst>
                <a:path w="5028617" h="2017611">
                  <a:moveTo>
                    <a:pt x="0" y="0"/>
                  </a:moveTo>
                  <a:lnTo>
                    <a:pt x="5028617" y="0"/>
                  </a:lnTo>
                  <a:lnTo>
                    <a:pt x="5028617" y="2017611"/>
                  </a:lnTo>
                  <a:lnTo>
                    <a:pt x="0" y="2017611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300136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47525" y="191731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3718" y="1321317"/>
            <a:ext cx="4541665" cy="1141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Saran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005970" y="1049995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537342" y="1666558"/>
            <a:ext cx="1535129" cy="770356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1" name="AutoShape 31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2" name="AutoShape 32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3" name="AutoShape 33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5" name="TextBox 35"/>
          <p:cNvSpPr txBox="1"/>
          <p:nvPr/>
        </p:nvSpPr>
        <p:spPr>
          <a:xfrm>
            <a:off x="5392114" y="2615871"/>
            <a:ext cx="11891328" cy="47893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Barlow Light Bold"/>
              </a:rPr>
              <a:t>Berdasarkan hasil proses scraping, ada kendala untuk melakukan penarikan data pada twitter sehingga disarankan untuk mencari alternatif lain saat mencari sumber data.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Barlow Light Bold"/>
              </a:rPr>
              <a:t>Untuk topik sentiment analysis, disarankan untuk mendalami topik parameter tuning disertai dengan penggunakan kernel lain seperti linear, polynomial, dan sigmoid dengan tema calon presiden pada penelitian selanjutnya.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695941"/>
                </a:solidFill>
                <a:latin typeface="Antic Italics"/>
              </a:rPr>
              <a:t>33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676825" y="4303604"/>
            <a:ext cx="12172157" cy="1778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750"/>
              </a:lnSpc>
            </a:pPr>
            <a:r>
              <a:rPr lang="en-US" sz="12500" spc="625">
                <a:solidFill>
                  <a:srgbClr val="F1ECE5"/>
                </a:solidFill>
                <a:latin typeface="Barlow SemiCondensed Bold Italics"/>
              </a:rPr>
              <a:t>TERIMA KASIH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2880784" y="1913439"/>
            <a:ext cx="1344853" cy="175277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4843678" y="1913439"/>
            <a:ext cx="1344853" cy="175277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flipH="1" flipV="1">
            <a:off x="15687658" y="7753561"/>
            <a:ext cx="1907919" cy="190791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215610" y="4239812"/>
            <a:ext cx="4172811" cy="4556336"/>
            <a:chOff x="0" y="0"/>
            <a:chExt cx="1176777" cy="128493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76777" cy="1284935"/>
            </a:xfrm>
            <a:custGeom>
              <a:avLst/>
              <a:gdLst/>
              <a:ahLst/>
              <a:cxnLst/>
              <a:rect l="l" t="t" r="r" b="b"/>
              <a:pathLst>
                <a:path w="1176777" h="1284935">
                  <a:moveTo>
                    <a:pt x="0" y="0"/>
                  </a:moveTo>
                  <a:lnTo>
                    <a:pt x="1176777" y="0"/>
                  </a:lnTo>
                  <a:lnTo>
                    <a:pt x="1176777" y="1284935"/>
                  </a:lnTo>
                  <a:lnTo>
                    <a:pt x="0" y="1284935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008727" y="4017423"/>
            <a:ext cx="4172811" cy="4556336"/>
            <a:chOff x="0" y="0"/>
            <a:chExt cx="1176777" cy="128493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76777" cy="1284935"/>
            </a:xfrm>
            <a:custGeom>
              <a:avLst/>
              <a:gdLst/>
              <a:ahLst/>
              <a:cxnLst/>
              <a:rect l="l" t="t" r="r" b="b"/>
              <a:pathLst>
                <a:path w="1176777" h="1284935">
                  <a:moveTo>
                    <a:pt x="0" y="0"/>
                  </a:moveTo>
                  <a:lnTo>
                    <a:pt x="1176777" y="0"/>
                  </a:lnTo>
                  <a:lnTo>
                    <a:pt x="1176777" y="1284935"/>
                  </a:lnTo>
                  <a:lnTo>
                    <a:pt x="0" y="1284935"/>
                  </a:lnTo>
                  <a:close/>
                </a:path>
              </a:pathLst>
            </a:custGeom>
            <a:solidFill>
              <a:srgbClr val="E6DBC9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F6F2EE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150163" y="2322583"/>
            <a:ext cx="7987674" cy="789210"/>
            <a:chOff x="0" y="0"/>
            <a:chExt cx="4435820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435820" cy="438275"/>
            </a:xfrm>
            <a:custGeom>
              <a:avLst/>
              <a:gdLst/>
              <a:ahLst/>
              <a:cxnLst/>
              <a:rect l="l" t="t" r="r" b="b"/>
              <a:pathLst>
                <a:path w="4435820" h="438275">
                  <a:moveTo>
                    <a:pt x="203200" y="0"/>
                  </a:moveTo>
                  <a:lnTo>
                    <a:pt x="4435820" y="0"/>
                  </a:lnTo>
                  <a:lnTo>
                    <a:pt x="4232620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054188" y="4226444"/>
            <a:ext cx="4172811" cy="4556336"/>
            <a:chOff x="0" y="0"/>
            <a:chExt cx="1176777" cy="128493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176777" cy="1284935"/>
            </a:xfrm>
            <a:custGeom>
              <a:avLst/>
              <a:gdLst/>
              <a:ahLst/>
              <a:cxnLst/>
              <a:rect l="l" t="t" r="r" b="b"/>
              <a:pathLst>
                <a:path w="1176777" h="1284935">
                  <a:moveTo>
                    <a:pt x="0" y="0"/>
                  </a:moveTo>
                  <a:lnTo>
                    <a:pt x="1176777" y="0"/>
                  </a:lnTo>
                  <a:lnTo>
                    <a:pt x="1176777" y="1284935"/>
                  </a:lnTo>
                  <a:lnTo>
                    <a:pt x="0" y="1284935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847305" y="4004055"/>
            <a:ext cx="4172811" cy="4556336"/>
            <a:chOff x="0" y="0"/>
            <a:chExt cx="1176777" cy="128493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76777" cy="1284935"/>
            </a:xfrm>
            <a:custGeom>
              <a:avLst/>
              <a:gdLst/>
              <a:ahLst/>
              <a:cxnLst/>
              <a:rect l="l" t="t" r="r" b="b"/>
              <a:pathLst>
                <a:path w="1176777" h="1284935">
                  <a:moveTo>
                    <a:pt x="0" y="0"/>
                  </a:moveTo>
                  <a:lnTo>
                    <a:pt x="1176777" y="0"/>
                  </a:lnTo>
                  <a:lnTo>
                    <a:pt x="1176777" y="1284935"/>
                  </a:lnTo>
                  <a:lnTo>
                    <a:pt x="0" y="1284935"/>
                  </a:lnTo>
                  <a:close/>
                </a:path>
              </a:pathLst>
            </a:custGeom>
            <a:solidFill>
              <a:srgbClr val="E6DBC9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7619067" y="5347254"/>
            <a:ext cx="2952024" cy="1896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Referensi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bacaan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dengan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topik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Sentiment Analysis dan Text Mining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1347508" y="3652575"/>
            <a:ext cx="1329417" cy="997063"/>
            <a:chOff x="0" y="0"/>
            <a:chExt cx="812800" cy="6096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609600"/>
            </a:xfrm>
            <a:custGeom>
              <a:avLst/>
              <a:gdLst/>
              <a:ahLst/>
              <a:cxnLst/>
              <a:rect l="l" t="t" r="r" b="b"/>
              <a:pathLst>
                <a:path w="812800" h="609600">
                  <a:moveTo>
                    <a:pt x="203200" y="0"/>
                  </a:moveTo>
                  <a:lnTo>
                    <a:pt x="812800" y="0"/>
                  </a:lnTo>
                  <a:lnTo>
                    <a:pt x="6096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335060" y="4226444"/>
            <a:ext cx="4172811" cy="4556336"/>
            <a:chOff x="0" y="0"/>
            <a:chExt cx="1176777" cy="1284935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176777" cy="1284935"/>
            </a:xfrm>
            <a:custGeom>
              <a:avLst/>
              <a:gdLst/>
              <a:ahLst/>
              <a:cxnLst/>
              <a:rect l="l" t="t" r="r" b="b"/>
              <a:pathLst>
                <a:path w="1176777" h="1284935">
                  <a:moveTo>
                    <a:pt x="0" y="0"/>
                  </a:moveTo>
                  <a:lnTo>
                    <a:pt x="1176777" y="0"/>
                  </a:lnTo>
                  <a:lnTo>
                    <a:pt x="1176777" y="1284935"/>
                  </a:lnTo>
                  <a:lnTo>
                    <a:pt x="0" y="1284935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2128178" y="4004055"/>
            <a:ext cx="4172811" cy="4556336"/>
            <a:chOff x="0" y="0"/>
            <a:chExt cx="1176777" cy="1284935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176777" cy="1284935"/>
            </a:xfrm>
            <a:custGeom>
              <a:avLst/>
              <a:gdLst/>
              <a:ahLst/>
              <a:cxnLst/>
              <a:rect l="l" t="t" r="r" b="b"/>
              <a:pathLst>
                <a:path w="1176777" h="1284935">
                  <a:moveTo>
                    <a:pt x="0" y="0"/>
                  </a:moveTo>
                  <a:lnTo>
                    <a:pt x="1176777" y="0"/>
                  </a:lnTo>
                  <a:lnTo>
                    <a:pt x="1176777" y="1284935"/>
                  </a:lnTo>
                  <a:lnTo>
                    <a:pt x="0" y="1284935"/>
                  </a:lnTo>
                  <a:close/>
                </a:path>
              </a:pathLst>
            </a:custGeom>
            <a:solidFill>
              <a:srgbClr val="E6DBC9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6550901" y="3652575"/>
            <a:ext cx="1329417" cy="997063"/>
            <a:chOff x="0" y="0"/>
            <a:chExt cx="812800" cy="6096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609600"/>
            </a:xfrm>
            <a:custGeom>
              <a:avLst/>
              <a:gdLst/>
              <a:ahLst/>
              <a:cxnLst/>
              <a:rect l="l" t="t" r="r" b="b"/>
              <a:pathLst>
                <a:path w="812800" h="609600">
                  <a:moveTo>
                    <a:pt x="203200" y="0"/>
                  </a:moveTo>
                  <a:lnTo>
                    <a:pt x="812800" y="0"/>
                  </a:lnTo>
                  <a:lnTo>
                    <a:pt x="6096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1712323" y="3652575"/>
            <a:ext cx="1329417" cy="997063"/>
            <a:chOff x="0" y="0"/>
            <a:chExt cx="812800" cy="6096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609600"/>
            </a:xfrm>
            <a:custGeom>
              <a:avLst/>
              <a:gdLst/>
              <a:ahLst/>
              <a:cxnLst/>
              <a:rect l="l" t="t" r="r" b="b"/>
              <a:pathLst>
                <a:path w="812800" h="609600">
                  <a:moveTo>
                    <a:pt x="203200" y="0"/>
                  </a:moveTo>
                  <a:lnTo>
                    <a:pt x="812800" y="0"/>
                  </a:lnTo>
                  <a:lnTo>
                    <a:pt x="6096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45" name="Picture 4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81089" y="7928176"/>
            <a:ext cx="2482215" cy="2482215"/>
          </a:xfrm>
          <a:prstGeom prst="rect">
            <a:avLst/>
          </a:prstGeom>
        </p:spPr>
      </p:pic>
      <p:pic>
        <p:nvPicPr>
          <p:cNvPr id="46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5400000">
            <a:off x="16813414" y="2718598"/>
            <a:ext cx="886300" cy="786390"/>
          </a:xfrm>
          <a:prstGeom prst="rect">
            <a:avLst/>
          </a:prstGeom>
        </p:spPr>
      </p:pic>
      <p:sp>
        <p:nvSpPr>
          <p:cNvPr id="47" name="TextBox 47"/>
          <p:cNvSpPr txBox="1"/>
          <p:nvPr/>
        </p:nvSpPr>
        <p:spPr>
          <a:xfrm>
            <a:off x="5422348" y="1527245"/>
            <a:ext cx="7443304" cy="1285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99"/>
              </a:lnSpc>
            </a:pPr>
            <a:r>
              <a:rPr lang="en-US" sz="7499">
                <a:solidFill>
                  <a:srgbClr val="695941"/>
                </a:solidFill>
                <a:latin typeface="Barlow SemiCondensed Italics"/>
              </a:rPr>
              <a:t>Tujuan Penelitian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252205" y="3727244"/>
            <a:ext cx="1520021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Barlow Light"/>
              </a:rPr>
              <a:t>1.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2504423" y="4353557"/>
            <a:ext cx="3099191" cy="3845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dirty="0">
                <a:solidFill>
                  <a:srgbClr val="695941"/>
                </a:solidFill>
                <a:latin typeface="Barlow Light"/>
              </a:rPr>
              <a:t>Bentuk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Implementasi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Text Mining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dalam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memprediksi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hasil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pemilihan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calon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presiden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2024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berdasarkan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data Twitter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Antic Italics"/>
              </a:rPr>
              <a:t>05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2909806" y="4846573"/>
            <a:ext cx="2609554" cy="2871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Mengimplementasi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ilmu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dan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teori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selama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perkuliahan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695941"/>
                </a:solidFill>
                <a:latin typeface="Barlow Light"/>
              </a:rPr>
              <a:t>dalam</a:t>
            </a:r>
            <a:r>
              <a:rPr lang="en-US" sz="2700" dirty="0">
                <a:solidFill>
                  <a:srgbClr val="695941"/>
                </a:solidFill>
                <a:latin typeface="Barlow Light"/>
              </a:rPr>
              <a:t> bidang Machine Learning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6455599" y="3727244"/>
            <a:ext cx="1520021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Barlow Light"/>
              </a:rPr>
              <a:t>2.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1617021" y="3727244"/>
            <a:ext cx="1520021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Barlow Light"/>
              </a:rPr>
              <a:t>3.</a:t>
            </a:r>
          </a:p>
        </p:txBody>
      </p:sp>
      <p:pic>
        <p:nvPicPr>
          <p:cNvPr id="54" name="Picture 5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5400000">
            <a:off x="15998448" y="2718598"/>
            <a:ext cx="886300" cy="786390"/>
          </a:xfrm>
          <a:prstGeom prst="rect">
            <a:avLst/>
          </a:prstGeom>
        </p:spPr>
      </p:pic>
      <p:grpSp>
        <p:nvGrpSpPr>
          <p:cNvPr id="55" name="Group 55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595754" y="466265"/>
            <a:ext cx="4795551" cy="43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59" name="AutoShape 59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60" name="AutoShape 60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61" name="AutoShape 61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62" name="Picture 62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63" name="TextBox 63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695941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02516" y="2002093"/>
            <a:ext cx="19093032" cy="6629789"/>
            <a:chOff x="0" y="0"/>
            <a:chExt cx="5028618" cy="17461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1746117"/>
            </a:xfrm>
            <a:custGeom>
              <a:avLst/>
              <a:gdLst/>
              <a:ahLst/>
              <a:cxnLst/>
              <a:rect l="l" t="t" r="r" b="b"/>
              <a:pathLst>
                <a:path w="5028617" h="1746117">
                  <a:moveTo>
                    <a:pt x="0" y="0"/>
                  </a:moveTo>
                  <a:lnTo>
                    <a:pt x="5028617" y="0"/>
                  </a:lnTo>
                  <a:lnTo>
                    <a:pt x="5028617" y="1746117"/>
                  </a:lnTo>
                  <a:lnTo>
                    <a:pt x="0" y="1746117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40722" y="313747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51299" y="197713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974440" y="145742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Penelitian Terdahulu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465068" y="903906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769777" y="3958471"/>
            <a:ext cx="1535129" cy="770356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5516105" y="1935418"/>
            <a:ext cx="8105215" cy="6517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40"/>
              </a:lnSpc>
            </a:pPr>
            <a:r>
              <a:rPr lang="en-US" sz="3100" dirty="0">
                <a:solidFill>
                  <a:srgbClr val="FFFFFF"/>
                </a:solidFill>
                <a:latin typeface="Barlow Light Bold"/>
              </a:rPr>
              <a:t>1. Correlation Between Twitter Sentiment Analysis with Three Kernels Using Algorithm Support Vector Machine (SVM) Governor Candidate Electability Level.</a:t>
            </a:r>
          </a:p>
          <a:p>
            <a:pPr algn="just">
              <a:lnSpc>
                <a:spcPts val="4340"/>
              </a:lnSpc>
            </a:pPr>
            <a:endParaRPr lang="en-US" sz="3100" dirty="0">
              <a:solidFill>
                <a:srgbClr val="FFFFFF"/>
              </a:solidFill>
              <a:latin typeface="Barlow Light Bold"/>
            </a:endParaRPr>
          </a:p>
          <a:p>
            <a:pPr algn="just">
              <a:lnSpc>
                <a:spcPts val="3780"/>
              </a:lnSpc>
            </a:pP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Penulis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: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Dionisia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Bhisetya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Rarasati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, Josef Cristian Adi Putra</a:t>
            </a: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Barlow Light"/>
            </a:endParaRPr>
          </a:p>
          <a:p>
            <a:pPr algn="just">
              <a:lnSpc>
                <a:spcPts val="3780"/>
              </a:lnSpc>
            </a:pPr>
            <a:r>
              <a:rPr lang="en-US" sz="2700" dirty="0">
                <a:solidFill>
                  <a:srgbClr val="FFFFFF"/>
                </a:solidFill>
                <a:latin typeface="Barlow Light"/>
              </a:rPr>
              <a:t>Kesimpulan : Pada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algoritma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Support Vector Machine dengan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studi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kasus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pemilihan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gubernur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DKI Jakarta, kernel dengan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akurasi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terbaik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adalah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Gaussian RBF 90.58%,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diikuti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dengan Linear 85.87%, dan Polynomial 78.5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695941"/>
                </a:solidFill>
                <a:latin typeface="Antic Italics"/>
              </a:rPr>
              <a:t>06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9" name="Group 29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595754" y="466265"/>
            <a:ext cx="4795551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3" name="AutoShape 33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4" name="AutoShape 34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5" name="AutoShape 35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6" name="Picture 3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02516" y="2002093"/>
            <a:ext cx="19093032" cy="6629789"/>
            <a:chOff x="0" y="0"/>
            <a:chExt cx="5028618" cy="17461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1746117"/>
            </a:xfrm>
            <a:custGeom>
              <a:avLst/>
              <a:gdLst/>
              <a:ahLst/>
              <a:cxnLst/>
              <a:rect l="l" t="t" r="r" b="b"/>
              <a:pathLst>
                <a:path w="5028617" h="1746117">
                  <a:moveTo>
                    <a:pt x="0" y="0"/>
                  </a:moveTo>
                  <a:lnTo>
                    <a:pt x="5028617" y="0"/>
                  </a:lnTo>
                  <a:lnTo>
                    <a:pt x="5028617" y="1746117"/>
                  </a:lnTo>
                  <a:lnTo>
                    <a:pt x="0" y="1746117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40722" y="313747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51299" y="197713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974440" y="145742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Penelitian Terdahulu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465068" y="903906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769777" y="3958471"/>
            <a:ext cx="1535129" cy="770356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5516105" y="2619058"/>
            <a:ext cx="8105215" cy="5022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40"/>
              </a:lnSpc>
            </a:pPr>
            <a:r>
              <a:rPr lang="en-US" sz="3100" dirty="0">
                <a:solidFill>
                  <a:srgbClr val="FFFFFF"/>
                </a:solidFill>
                <a:latin typeface="Barlow Light Bold"/>
              </a:rPr>
              <a:t>2. </a:t>
            </a:r>
            <a:r>
              <a:rPr lang="en-US" sz="3100" dirty="0" err="1">
                <a:solidFill>
                  <a:srgbClr val="FFFFFF"/>
                </a:solidFill>
                <a:latin typeface="Barlow Light Bold"/>
              </a:rPr>
              <a:t>Analisis</a:t>
            </a:r>
            <a:r>
              <a:rPr lang="en-US" sz="31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100" dirty="0" err="1">
                <a:solidFill>
                  <a:srgbClr val="FFFFFF"/>
                </a:solidFill>
                <a:latin typeface="Barlow Light Bold"/>
              </a:rPr>
              <a:t>Sentimen</a:t>
            </a:r>
            <a:r>
              <a:rPr lang="en-US" sz="3100" dirty="0">
                <a:solidFill>
                  <a:srgbClr val="FFFFFF"/>
                </a:solidFill>
                <a:latin typeface="Barlow Light Bold"/>
              </a:rPr>
              <a:t> Twitter </a:t>
            </a:r>
            <a:r>
              <a:rPr lang="en-US" sz="3100" dirty="0" err="1">
                <a:solidFill>
                  <a:srgbClr val="FFFFFF"/>
                </a:solidFill>
                <a:latin typeface="Barlow Light Bold"/>
              </a:rPr>
              <a:t>Kuliah</a:t>
            </a:r>
            <a:r>
              <a:rPr lang="en-US" sz="3100" dirty="0">
                <a:solidFill>
                  <a:srgbClr val="FFFFFF"/>
                </a:solidFill>
                <a:latin typeface="Barlow Light Bold"/>
              </a:rPr>
              <a:t> Online </a:t>
            </a:r>
            <a:r>
              <a:rPr lang="en-US" sz="3100" dirty="0" err="1">
                <a:solidFill>
                  <a:srgbClr val="FFFFFF"/>
                </a:solidFill>
                <a:latin typeface="Barlow Light Bold"/>
              </a:rPr>
              <a:t>Pasca</a:t>
            </a:r>
            <a:r>
              <a:rPr lang="en-US" sz="3100" dirty="0">
                <a:solidFill>
                  <a:srgbClr val="FFFFFF"/>
                </a:solidFill>
                <a:latin typeface="Barlow Light Bold"/>
              </a:rPr>
              <a:t> Covid-19 </a:t>
            </a:r>
            <a:r>
              <a:rPr lang="en-US" sz="3100" dirty="0" err="1">
                <a:solidFill>
                  <a:srgbClr val="FFFFFF"/>
                </a:solidFill>
                <a:latin typeface="Barlow Light Bold"/>
              </a:rPr>
              <a:t>Menggunakan</a:t>
            </a:r>
            <a:r>
              <a:rPr lang="en-US" sz="31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100" dirty="0" err="1">
                <a:solidFill>
                  <a:srgbClr val="FFFFFF"/>
                </a:solidFill>
                <a:latin typeface="Barlow Light Bold"/>
              </a:rPr>
              <a:t>Algoritma</a:t>
            </a:r>
            <a:r>
              <a:rPr lang="en-US" sz="3100" dirty="0">
                <a:solidFill>
                  <a:srgbClr val="FFFFFF"/>
                </a:solidFill>
                <a:latin typeface="Barlow Light Bold"/>
              </a:rPr>
              <a:t> Support Vector Machine dan Naive Bayes.</a:t>
            </a:r>
          </a:p>
          <a:p>
            <a:pPr algn="just">
              <a:lnSpc>
                <a:spcPts val="4340"/>
              </a:lnSpc>
            </a:pPr>
            <a:endParaRPr lang="en-US" sz="3100" dirty="0">
              <a:solidFill>
                <a:srgbClr val="FFFFFF"/>
              </a:solidFill>
              <a:latin typeface="Barlow Light Bold"/>
            </a:endParaRPr>
          </a:p>
          <a:p>
            <a:pPr algn="just">
              <a:lnSpc>
                <a:spcPts val="3780"/>
              </a:lnSpc>
            </a:pP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Penulis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: Hendrik Setiawan,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Ema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Utami,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Sudarmawan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.</a:t>
            </a: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Barlow Light"/>
            </a:endParaRPr>
          </a:p>
          <a:p>
            <a:pPr algn="just">
              <a:lnSpc>
                <a:spcPts val="3780"/>
              </a:lnSpc>
            </a:pPr>
            <a:r>
              <a:rPr lang="en-US" sz="2700" dirty="0">
                <a:solidFill>
                  <a:srgbClr val="FFFFFF"/>
                </a:solidFill>
                <a:latin typeface="Barlow Light"/>
              </a:rPr>
              <a:t>Kesimpulan :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Penelitian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analisis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sentiment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pengguna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twitter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terhadap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kuliah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online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pasca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covid-19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memiliki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akurasi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sebesar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85%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dengan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algoritma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SVM,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sedangkan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akurasi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81.2%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menggunakan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Naïve Bayes.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695941"/>
                </a:solidFill>
                <a:latin typeface="Antic Italics"/>
              </a:rPr>
              <a:t>07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9" name="Group 29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595754" y="466265"/>
            <a:ext cx="4795551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3" name="AutoShape 33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4" name="AutoShape 34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5" name="AutoShape 35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6" name="Picture 3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02516" y="2002093"/>
            <a:ext cx="19093032" cy="6629789"/>
            <a:chOff x="0" y="0"/>
            <a:chExt cx="5028618" cy="17461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1746117"/>
            </a:xfrm>
            <a:custGeom>
              <a:avLst/>
              <a:gdLst/>
              <a:ahLst/>
              <a:cxnLst/>
              <a:rect l="l" t="t" r="r" b="b"/>
              <a:pathLst>
                <a:path w="5028617" h="1746117">
                  <a:moveTo>
                    <a:pt x="0" y="0"/>
                  </a:moveTo>
                  <a:lnTo>
                    <a:pt x="5028617" y="0"/>
                  </a:lnTo>
                  <a:lnTo>
                    <a:pt x="5028617" y="1746117"/>
                  </a:lnTo>
                  <a:lnTo>
                    <a:pt x="0" y="1746117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40722" y="313747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51299" y="197713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974440" y="145742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Penelitian Terdahulu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465068" y="903906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769777" y="3958471"/>
            <a:ext cx="1535129" cy="770356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5516105" y="2619058"/>
            <a:ext cx="8105215" cy="5012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40"/>
              </a:lnSpc>
            </a:pPr>
            <a:r>
              <a:rPr lang="en-US" sz="3100" dirty="0">
                <a:solidFill>
                  <a:srgbClr val="FFFFFF"/>
                </a:solidFill>
                <a:latin typeface="Barlow Light Bold"/>
              </a:rPr>
              <a:t>3. </a:t>
            </a:r>
            <a:r>
              <a:rPr lang="en-US" sz="3100" dirty="0" err="1">
                <a:solidFill>
                  <a:srgbClr val="FFFFFF"/>
                </a:solidFill>
                <a:latin typeface="Barlow Light Bold"/>
              </a:rPr>
              <a:t>Komparasi</a:t>
            </a:r>
            <a:r>
              <a:rPr lang="en-US" sz="31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100" dirty="0" err="1">
                <a:solidFill>
                  <a:srgbClr val="FFFFFF"/>
                </a:solidFill>
                <a:latin typeface="Barlow Light Bold"/>
              </a:rPr>
              <a:t>Algoritma</a:t>
            </a:r>
            <a:r>
              <a:rPr lang="en-US" sz="3100" dirty="0">
                <a:solidFill>
                  <a:srgbClr val="FFFFFF"/>
                </a:solidFill>
                <a:latin typeface="Barlow Light Bold"/>
              </a:rPr>
              <a:t> SVM Dan Naive Bayes Untuk </a:t>
            </a:r>
            <a:r>
              <a:rPr lang="en-US" sz="3100" dirty="0" err="1">
                <a:solidFill>
                  <a:srgbClr val="FFFFFF"/>
                </a:solidFill>
                <a:latin typeface="Barlow Light Bold"/>
              </a:rPr>
              <a:t>Klasifikasi</a:t>
            </a:r>
            <a:r>
              <a:rPr lang="en-US" sz="31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100" dirty="0" err="1">
                <a:solidFill>
                  <a:srgbClr val="FFFFFF"/>
                </a:solidFill>
                <a:latin typeface="Barlow Light Bold"/>
              </a:rPr>
              <a:t>Kestabilan</a:t>
            </a:r>
            <a:r>
              <a:rPr lang="en-US" sz="3100" dirty="0">
                <a:solidFill>
                  <a:srgbClr val="FFFFFF"/>
                </a:solidFill>
                <a:latin typeface="Barlow Light Bold"/>
              </a:rPr>
              <a:t> </a:t>
            </a:r>
            <a:r>
              <a:rPr lang="en-US" sz="3100" dirty="0" err="1">
                <a:solidFill>
                  <a:srgbClr val="FFFFFF"/>
                </a:solidFill>
                <a:latin typeface="Barlow Light Bold"/>
              </a:rPr>
              <a:t>Jaringan</a:t>
            </a:r>
            <a:r>
              <a:rPr lang="en-US" sz="3100" dirty="0">
                <a:solidFill>
                  <a:srgbClr val="FFFFFF"/>
                </a:solidFill>
                <a:latin typeface="Barlow Light Bold"/>
              </a:rPr>
              <a:t> Listrik.</a:t>
            </a:r>
          </a:p>
          <a:p>
            <a:pPr algn="just">
              <a:lnSpc>
                <a:spcPts val="4340"/>
              </a:lnSpc>
            </a:pPr>
            <a:endParaRPr lang="en-US" sz="3100" dirty="0">
              <a:solidFill>
                <a:srgbClr val="FFFFFF"/>
              </a:solidFill>
              <a:latin typeface="Barlow Light Bold"/>
            </a:endParaRPr>
          </a:p>
          <a:p>
            <a:pPr algn="just">
              <a:lnSpc>
                <a:spcPts val="3780"/>
              </a:lnSpc>
            </a:pP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Penulis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: Sri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Diantika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Windu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Gata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, Hiya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Nalatissifa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Mareanus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Lase.</a:t>
            </a: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Barlow Light"/>
            </a:endParaRPr>
          </a:p>
          <a:p>
            <a:pPr algn="just">
              <a:lnSpc>
                <a:spcPts val="3780"/>
              </a:lnSpc>
            </a:pPr>
            <a:r>
              <a:rPr lang="en-US" sz="2700" dirty="0">
                <a:solidFill>
                  <a:srgbClr val="FFFFFF"/>
                </a:solidFill>
                <a:latin typeface="Barlow Light"/>
              </a:rPr>
              <a:t>Kesimpulan :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Akurasi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algoritma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Support Vector Machine pada data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kestabilan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jaringan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mendapatkan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akurasi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98.8%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sementara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jika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menggunakan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Naïve Bayes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sebesar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97.64%.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695941"/>
                </a:solidFill>
                <a:latin typeface="Antic Italics"/>
              </a:rPr>
              <a:t>08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9" name="Group 29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595754" y="466265"/>
            <a:ext cx="4795551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3" name="AutoShape 33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4" name="AutoShape 34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5" name="AutoShape 35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6" name="Picture 3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8F7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129566">
            <a:off x="7466663" y="-976168"/>
            <a:ext cx="1920558" cy="12407487"/>
            <a:chOff x="0" y="0"/>
            <a:chExt cx="505826" cy="3267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826" cy="3267816"/>
            </a:xfrm>
            <a:custGeom>
              <a:avLst/>
              <a:gdLst/>
              <a:ahLst/>
              <a:cxnLst/>
              <a:rect l="l" t="t" r="r" b="b"/>
              <a:pathLst>
                <a:path w="505826" h="3267816">
                  <a:moveTo>
                    <a:pt x="0" y="0"/>
                  </a:moveTo>
                  <a:lnTo>
                    <a:pt x="505826" y="0"/>
                  </a:lnTo>
                  <a:lnTo>
                    <a:pt x="505826" y="3267816"/>
                  </a:lnTo>
                  <a:lnTo>
                    <a:pt x="0" y="3267816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129566">
            <a:off x="10474086" y="-1380932"/>
            <a:ext cx="4014845" cy="13023247"/>
            <a:chOff x="0" y="0"/>
            <a:chExt cx="1057408" cy="342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7408" cy="3429991"/>
            </a:xfrm>
            <a:custGeom>
              <a:avLst/>
              <a:gdLst/>
              <a:ahLst/>
              <a:cxnLst/>
              <a:rect l="l" t="t" r="r" b="b"/>
              <a:pathLst>
                <a:path w="1057408" h="3429991">
                  <a:moveTo>
                    <a:pt x="0" y="0"/>
                  </a:moveTo>
                  <a:lnTo>
                    <a:pt x="1057408" y="0"/>
                  </a:lnTo>
                  <a:lnTo>
                    <a:pt x="1057408" y="3429991"/>
                  </a:lnTo>
                  <a:lnTo>
                    <a:pt x="0" y="3429991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129566">
            <a:off x="15509346" y="-1359291"/>
            <a:ext cx="810203" cy="12815907"/>
            <a:chOff x="0" y="0"/>
            <a:chExt cx="213387" cy="33753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3387" cy="3375383"/>
            </a:xfrm>
            <a:custGeom>
              <a:avLst/>
              <a:gdLst/>
              <a:ahLst/>
              <a:cxnLst/>
              <a:rect l="l" t="t" r="r" b="b"/>
              <a:pathLst>
                <a:path w="213387" h="3375383">
                  <a:moveTo>
                    <a:pt x="0" y="0"/>
                  </a:moveTo>
                  <a:lnTo>
                    <a:pt x="213387" y="0"/>
                  </a:lnTo>
                  <a:lnTo>
                    <a:pt x="213387" y="3375383"/>
                  </a:lnTo>
                  <a:lnTo>
                    <a:pt x="0" y="3375383"/>
                  </a:lnTo>
                  <a:close/>
                </a:path>
              </a:pathLst>
            </a:custGeom>
            <a:solidFill>
              <a:srgbClr val="A6958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41156" y="9128590"/>
            <a:ext cx="2358485" cy="793952"/>
            <a:chOff x="0" y="0"/>
            <a:chExt cx="1810856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10856" cy="609600"/>
            </a:xfrm>
            <a:custGeom>
              <a:avLst/>
              <a:gdLst/>
              <a:ahLst/>
              <a:cxnLst/>
              <a:rect l="l" t="t" r="r" b="b"/>
              <a:pathLst>
                <a:path w="1810856" h="609600">
                  <a:moveTo>
                    <a:pt x="203200" y="0"/>
                  </a:moveTo>
                  <a:lnTo>
                    <a:pt x="1810856" y="0"/>
                  </a:lnTo>
                  <a:lnTo>
                    <a:pt x="160765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402516" y="2002093"/>
            <a:ext cx="19093032" cy="6629789"/>
            <a:chOff x="0" y="0"/>
            <a:chExt cx="5028618" cy="17461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28617" cy="1746117"/>
            </a:xfrm>
            <a:custGeom>
              <a:avLst/>
              <a:gdLst/>
              <a:ahLst/>
              <a:cxnLst/>
              <a:rect l="l" t="t" r="r" b="b"/>
              <a:pathLst>
                <a:path w="5028617" h="1746117">
                  <a:moveTo>
                    <a:pt x="0" y="0"/>
                  </a:moveTo>
                  <a:lnTo>
                    <a:pt x="5028617" y="0"/>
                  </a:lnTo>
                  <a:lnTo>
                    <a:pt x="5028617" y="1746117"/>
                  </a:lnTo>
                  <a:lnTo>
                    <a:pt x="0" y="1746117"/>
                  </a:lnTo>
                  <a:close/>
                </a:path>
              </a:pathLst>
            </a:custGeom>
            <a:solidFill>
              <a:srgbClr val="A69580">
                <a:alpha val="88627"/>
              </a:srgbClr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40722" y="3137472"/>
            <a:ext cx="3190300" cy="789210"/>
            <a:chOff x="0" y="0"/>
            <a:chExt cx="1771679" cy="4382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51299" y="1977132"/>
            <a:ext cx="3190300" cy="789210"/>
            <a:chOff x="0" y="0"/>
            <a:chExt cx="1771679" cy="4382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1679" cy="438275"/>
            </a:xfrm>
            <a:custGeom>
              <a:avLst/>
              <a:gdLst/>
              <a:ahLst/>
              <a:cxnLst/>
              <a:rect l="l" t="t" r="r" b="b"/>
              <a:pathLst>
                <a:path w="1771679" h="438275">
                  <a:moveTo>
                    <a:pt x="203200" y="0"/>
                  </a:moveTo>
                  <a:lnTo>
                    <a:pt x="1771679" y="0"/>
                  </a:lnTo>
                  <a:lnTo>
                    <a:pt x="1568479" y="438275"/>
                  </a:lnTo>
                  <a:lnTo>
                    <a:pt x="0" y="438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DBEAA"/>
            </a:solidFill>
            <a:ln>
              <a:noFill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974440" y="1457427"/>
            <a:ext cx="4541665" cy="223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>
                <a:solidFill>
                  <a:srgbClr val="FFFFFF"/>
                </a:solidFill>
                <a:latin typeface="Barlow SemiCondensed Italics"/>
              </a:rPr>
              <a:t>Penelitian Terdahulu</a:t>
            </a:r>
          </a:p>
        </p:txBody>
      </p:sp>
      <p:sp>
        <p:nvSpPr>
          <p:cNvPr id="24" name="AutoShape 24"/>
          <p:cNvSpPr/>
          <p:nvPr/>
        </p:nvSpPr>
        <p:spPr>
          <a:xfrm flipV="1">
            <a:off x="4465068" y="903906"/>
            <a:ext cx="1343870" cy="4171739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769777" y="3958471"/>
            <a:ext cx="1535129" cy="770356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5516105" y="2619058"/>
            <a:ext cx="8105215" cy="5564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40"/>
              </a:lnSpc>
            </a:pPr>
            <a:r>
              <a:rPr lang="en-US" sz="3100" dirty="0">
                <a:solidFill>
                  <a:srgbClr val="FFFFFF"/>
                </a:solidFill>
                <a:latin typeface="Barlow Light Bold"/>
              </a:rPr>
              <a:t>4. KOMPARASI ALGORITMA NAIVE BAYES DAN SUPPORT VECTOR MACHINE UNTUK ANALISA SENTIMEN REVIEW FILM.</a:t>
            </a:r>
          </a:p>
          <a:p>
            <a:pPr algn="just">
              <a:lnSpc>
                <a:spcPts val="4340"/>
              </a:lnSpc>
            </a:pPr>
            <a:endParaRPr lang="en-US" sz="3100" dirty="0">
              <a:solidFill>
                <a:srgbClr val="FFFFFF"/>
              </a:solidFill>
              <a:latin typeface="Barlow Light Bold"/>
            </a:endParaRPr>
          </a:p>
          <a:p>
            <a:pPr algn="just">
              <a:lnSpc>
                <a:spcPts val="3780"/>
              </a:lnSpc>
            </a:pP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Penulis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: Elly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Indrayuni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.</a:t>
            </a: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Barlow Light"/>
            </a:endParaRPr>
          </a:p>
          <a:p>
            <a:pPr algn="just">
              <a:lnSpc>
                <a:spcPts val="3780"/>
              </a:lnSpc>
            </a:pPr>
            <a:r>
              <a:rPr lang="en-US" sz="2700" dirty="0">
                <a:solidFill>
                  <a:srgbClr val="FFFFFF"/>
                </a:solidFill>
                <a:latin typeface="Barlow Light"/>
              </a:rPr>
              <a:t>Kesimpulan :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Penelitian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analisis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sentiment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pengguna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twitter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terhadap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review film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menggunakan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confussion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matrix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menunjukan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bahwa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akurasi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algoritma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SVM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sebesar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90% dan untuk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algoritma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Naïve Bayes </a:t>
            </a:r>
            <a:r>
              <a:rPr lang="en-US" sz="2700" dirty="0" err="1">
                <a:solidFill>
                  <a:srgbClr val="FFFFFF"/>
                </a:solidFill>
                <a:latin typeface="Barlow Light"/>
              </a:rPr>
              <a:t>sebesar</a:t>
            </a:r>
            <a:r>
              <a:rPr lang="en-US" sz="2700" dirty="0">
                <a:solidFill>
                  <a:srgbClr val="FFFFFF"/>
                </a:solidFill>
                <a:latin typeface="Barlow Light"/>
              </a:rPr>
              <a:t> 84.5%.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304906" y="9237376"/>
            <a:ext cx="1344853" cy="50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695941"/>
                </a:solidFill>
                <a:latin typeface="Antic Italics"/>
              </a:rPr>
              <a:t>09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 flipV="1">
            <a:off x="1255490" y="8246704"/>
            <a:ext cx="1535129" cy="770356"/>
          </a:xfrm>
          <a:prstGeom prst="rect">
            <a:avLst/>
          </a:prstGeom>
        </p:spPr>
      </p:pic>
      <p:grpSp>
        <p:nvGrpSpPr>
          <p:cNvPr id="29" name="Group 29"/>
          <p:cNvGrpSpPr/>
          <p:nvPr/>
        </p:nvGrpSpPr>
        <p:grpSpPr>
          <a:xfrm>
            <a:off x="-578688" y="313764"/>
            <a:ext cx="5256593" cy="793952"/>
            <a:chOff x="0" y="0"/>
            <a:chExt cx="4036038" cy="6096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036038" cy="609600"/>
            </a:xfrm>
            <a:custGeom>
              <a:avLst/>
              <a:gdLst/>
              <a:ahLst/>
              <a:cxnLst/>
              <a:rect l="l" t="t" r="r" b="b"/>
              <a:pathLst>
                <a:path w="4036038" h="609600">
                  <a:moveTo>
                    <a:pt x="203200" y="0"/>
                  </a:moveTo>
                  <a:lnTo>
                    <a:pt x="4036038" y="0"/>
                  </a:lnTo>
                  <a:lnTo>
                    <a:pt x="38328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5C5AC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595754" y="466265"/>
            <a:ext cx="4795551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Antic Italics"/>
              </a:rPr>
              <a:t>SIDANG SKRIPSI</a:t>
            </a:r>
          </a:p>
        </p:txBody>
      </p:sp>
      <p:sp>
        <p:nvSpPr>
          <p:cNvPr id="33" name="AutoShape 33"/>
          <p:cNvSpPr/>
          <p:nvPr/>
        </p:nvSpPr>
        <p:spPr>
          <a:xfrm>
            <a:off x="4446936" y="564418"/>
            <a:ext cx="8611039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4" name="AutoShape 34"/>
          <p:cNvSpPr/>
          <p:nvPr/>
        </p:nvSpPr>
        <p:spPr>
          <a:xfrm>
            <a:off x="12715937" y="1622495"/>
            <a:ext cx="5915855" cy="0"/>
          </a:xfrm>
          <a:prstGeom prst="line">
            <a:avLst/>
          </a:prstGeom>
          <a:ln w="38100" cap="flat">
            <a:solidFill>
              <a:srgbClr val="D5C5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35" name="AutoShape 35"/>
          <p:cNvSpPr/>
          <p:nvPr/>
        </p:nvSpPr>
        <p:spPr>
          <a:xfrm rot="-4326899">
            <a:off x="12304079" y="1105963"/>
            <a:ext cx="1125794" cy="0"/>
          </a:xfrm>
          <a:prstGeom prst="line">
            <a:avLst/>
          </a:prstGeom>
          <a:ln w="38100" cap="flat">
            <a:solidFill>
              <a:srgbClr val="CDBEA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pic>
        <p:nvPicPr>
          <p:cNvPr id="36" name="Picture 3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93145" y="523415"/>
            <a:ext cx="1183142" cy="833029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4511457" y="494840"/>
            <a:ext cx="3432502" cy="82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UNIVERSITAS</a:t>
            </a:r>
          </a:p>
          <a:p>
            <a:pPr marL="0" lvl="0" indent="0" algn="just">
              <a:lnSpc>
                <a:spcPts val="3360"/>
              </a:lnSpc>
              <a:spcBef>
                <a:spcPct val="0"/>
              </a:spcBef>
            </a:pPr>
            <a:r>
              <a:rPr lang="en-US" sz="2400" u="none">
                <a:solidFill>
                  <a:srgbClr val="FFFFFF"/>
                </a:solidFill>
                <a:latin typeface="Antic Italics"/>
              </a:rPr>
              <a:t>BUNDA MULIA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</TotalTime>
  <Words>1676</Words>
  <Application>Microsoft Office PowerPoint</Application>
  <PresentationFormat>Custom</PresentationFormat>
  <Paragraphs>368</Paragraphs>
  <Slides>41</Slides>
  <Notes>17</Notes>
  <HiddenSlides>6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3" baseType="lpstr">
      <vt:lpstr>Barlow Light Bold</vt:lpstr>
      <vt:lpstr>Antic</vt:lpstr>
      <vt:lpstr>Calibri</vt:lpstr>
      <vt:lpstr>Barlow SemiCondensed Italics</vt:lpstr>
      <vt:lpstr>Antic Italics</vt:lpstr>
      <vt:lpstr>Barlow Light</vt:lpstr>
      <vt:lpstr>Garet Italics</vt:lpstr>
      <vt:lpstr>Barlow Light Italics</vt:lpstr>
      <vt:lpstr>Barlow SemiCondensed Bold Italics</vt:lpstr>
      <vt:lpstr>Barlow Italics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Skripsi Michael</dc:title>
  <cp:lastModifiedBy>Michael Alfonso</cp:lastModifiedBy>
  <cp:revision>24</cp:revision>
  <dcterms:created xsi:type="dcterms:W3CDTF">2006-08-16T00:00:00Z</dcterms:created>
  <dcterms:modified xsi:type="dcterms:W3CDTF">2023-08-09T15:21:01Z</dcterms:modified>
  <dc:identifier>DAFh4Vqknwg</dc:identifier>
</cp:coreProperties>
</file>

<file path=docProps/thumbnail.jpeg>
</file>